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58" r:id="rId4"/>
    <p:sldId id="262" r:id="rId5"/>
    <p:sldId id="261" r:id="rId6"/>
    <p:sldId id="263" r:id="rId7"/>
    <p:sldId id="259" r:id="rId8"/>
    <p:sldId id="265" r:id="rId9"/>
    <p:sldId id="266" r:id="rId10"/>
    <p:sldId id="267" r:id="rId11"/>
    <p:sldId id="268" r:id="rId12"/>
    <p:sldId id="264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1" autoAdjust="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2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EF576-987F-467F-80C7-38D8D912D9AA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09EAD-E96C-4EF2-8FFC-049C5FCA7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09EAD-E96C-4EF2-8FFC-049C5FCA760E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285AB7F-65A2-4AB1-A65F-234F3AC9CB05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5CCD5EE-3481-42FC-9BCD-914F8987B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B7F-65A2-4AB1-A65F-234F3AC9CB05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D5EE-3481-42FC-9BCD-914F8987B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B7F-65A2-4AB1-A65F-234F3AC9CB05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D5EE-3481-42FC-9BCD-914F8987B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19FB79-037C-47D7-B84E-2CF6437BD5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3DB39C-BA1D-4211-BC6A-9B6D459911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B7F-65A2-4AB1-A65F-234F3AC9CB05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D5EE-3481-42FC-9BCD-914F8987B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285AB7F-65A2-4AB1-A65F-234F3AC9CB05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5CCD5EE-3481-42FC-9BCD-914F8987B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B7F-65A2-4AB1-A65F-234F3AC9CB05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D5EE-3481-42FC-9BCD-914F8987B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B7F-65A2-4AB1-A65F-234F3AC9CB05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D5EE-3481-42FC-9BCD-914F8987B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B7F-65A2-4AB1-A65F-234F3AC9CB05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D5EE-3481-42FC-9BCD-914F8987B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B7F-65A2-4AB1-A65F-234F3AC9CB05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D5EE-3481-42FC-9BCD-914F8987B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B7F-65A2-4AB1-A65F-234F3AC9CB05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D5EE-3481-42FC-9BCD-914F8987B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B7F-65A2-4AB1-A65F-234F3AC9CB05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D5EE-3481-42FC-9BCD-914F8987B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85AB7F-65A2-4AB1-A65F-234F3AC9CB05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CCD5EE-3481-42FC-9BCD-914F8987B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661248"/>
            <a:ext cx="4553744" cy="533400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Выполнила: </a:t>
            </a:r>
          </a:p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учитель физики МБОУ АСОШ № 3</a:t>
            </a:r>
          </a:p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Ряховская Н.В.</a:t>
            </a:r>
          </a:p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ВВК </a:t>
            </a:r>
          </a:p>
          <a:p>
            <a:endParaRPr lang="ru-RU" dirty="0"/>
          </a:p>
        </p:txBody>
      </p:sp>
      <p:sp>
        <p:nvSpPr>
          <p:cNvPr id="4" name="WordArt 8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683568" y="476672"/>
            <a:ext cx="7920880" cy="2808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4"/>
              </a:avLst>
            </a:prstTxWarp>
            <a:normAutofit/>
          </a:bodyPr>
          <a:lstStyle/>
          <a:p>
            <a:pPr algn="ctr"/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mpact"/>
              </a:rPr>
              <a:t>Плавление </a:t>
            </a:r>
          </a:p>
          <a:p>
            <a:pPr algn="ctr"/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mpact"/>
              </a:rPr>
              <a:t>и отвердевание</a:t>
            </a:r>
          </a:p>
          <a:p>
            <a:pPr algn="ctr"/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mpact"/>
              </a:rPr>
              <a:t>кристаллических тел </a:t>
            </a:r>
          </a:p>
          <a:p>
            <a:pPr algn="ctr"/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mpact"/>
              </a:rPr>
              <a:t>Удельная теплота плавления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31639" y="3697289"/>
            <a:ext cx="748243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1.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Тепловые явления.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 агрегатных состояний вещества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11222" y="5085184"/>
            <a:ext cx="1981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№ 13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 flipH="1" flipV="1">
            <a:off x="762000" y="4572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457200" y="2971800"/>
            <a:ext cx="3346450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762000" y="2209800"/>
            <a:ext cx="762000" cy="15081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524000" y="2209800"/>
            <a:ext cx="1439863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2971800" y="762000"/>
            <a:ext cx="685800" cy="14573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8199" name="Object 10"/>
          <p:cNvGraphicFramePr>
            <a:graphicFrameLocks noChangeAspect="1"/>
          </p:cNvGraphicFramePr>
          <p:nvPr/>
        </p:nvGraphicFramePr>
        <p:xfrm>
          <a:off x="76200" y="457200"/>
          <a:ext cx="627063" cy="346075"/>
        </p:xfrm>
        <a:graphic>
          <a:graphicData uri="http://schemas.openxmlformats.org/presentationml/2006/ole">
            <p:oleObj spid="_x0000_s38914" name="Equation" r:id="rId3" imgW="368140" imgH="203112" progId="">
              <p:embed/>
            </p:oleObj>
          </a:graphicData>
        </a:graphic>
      </p:graphicFrame>
      <p:graphicFrame>
        <p:nvGraphicFramePr>
          <p:cNvPr id="8200" name="Object 11"/>
          <p:cNvGraphicFramePr>
            <a:graphicFrameLocks noChangeAspect="1"/>
          </p:cNvGraphicFramePr>
          <p:nvPr/>
        </p:nvGraphicFramePr>
        <p:xfrm>
          <a:off x="3048000" y="3124200"/>
          <a:ext cx="757238" cy="303213"/>
        </p:xfrm>
        <a:graphic>
          <a:graphicData uri="http://schemas.openxmlformats.org/presentationml/2006/ole">
            <p:oleObj spid="_x0000_s38915" name="Equation" r:id="rId4" imgW="444114" imgH="177646" progId="">
              <p:embed/>
            </p:oleObj>
          </a:graphicData>
        </a:graphic>
      </p:graphicFrame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1447800" y="1828800"/>
            <a:ext cx="1412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плавление</a:t>
            </a:r>
          </a:p>
        </p:txBody>
      </p:sp>
      <p:sp>
        <p:nvSpPr>
          <p:cNvPr id="8202" name="Text Box 13"/>
          <p:cNvSpPr txBox="1">
            <a:spLocks noChangeArrowheads="1"/>
          </p:cNvSpPr>
          <p:nvPr/>
        </p:nvSpPr>
        <p:spPr bwMode="auto">
          <a:xfrm rot="-3804245">
            <a:off x="583407" y="2845593"/>
            <a:ext cx="148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нагревание</a:t>
            </a:r>
          </a:p>
        </p:txBody>
      </p:sp>
      <p:graphicFrame>
        <p:nvGraphicFramePr>
          <p:cNvPr id="18443" name="Object 16"/>
          <p:cNvGraphicFramePr>
            <a:graphicFrameLocks noChangeAspect="1"/>
          </p:cNvGraphicFramePr>
          <p:nvPr/>
        </p:nvGraphicFramePr>
        <p:xfrm>
          <a:off x="1403648" y="188640"/>
          <a:ext cx="2057400" cy="715963"/>
        </p:xfrm>
        <a:graphic>
          <a:graphicData uri="http://schemas.openxmlformats.org/presentationml/2006/ole">
            <p:oleObj spid="_x0000_s38916" name="Equation" r:id="rId5" imgW="583947" imgH="203112" progId="">
              <p:embed/>
            </p:oleObj>
          </a:graphicData>
        </a:graphic>
      </p:graphicFrame>
      <p:graphicFrame>
        <p:nvGraphicFramePr>
          <p:cNvPr id="8204" name="Object 18"/>
          <p:cNvGraphicFramePr>
            <a:graphicFrameLocks noChangeAspect="1"/>
          </p:cNvGraphicFramePr>
          <p:nvPr/>
        </p:nvGraphicFramePr>
        <p:xfrm>
          <a:off x="381000" y="3352800"/>
          <a:ext cx="254000" cy="504825"/>
        </p:xfrm>
        <a:graphic>
          <a:graphicData uri="http://schemas.openxmlformats.org/presentationml/2006/ole">
            <p:oleObj spid="_x0000_s38917" name="Equation" r:id="rId6" imgW="114250" imgH="228501" progId="">
              <p:embed/>
            </p:oleObj>
          </a:graphicData>
        </a:graphic>
      </p:graphicFrame>
      <p:graphicFrame>
        <p:nvGraphicFramePr>
          <p:cNvPr id="8205" name="Object 19"/>
          <p:cNvGraphicFramePr>
            <a:graphicFrameLocks noChangeAspect="1"/>
          </p:cNvGraphicFramePr>
          <p:nvPr/>
        </p:nvGraphicFramePr>
        <p:xfrm>
          <a:off x="381000" y="1752600"/>
          <a:ext cx="309563" cy="504825"/>
        </p:xfrm>
        <a:graphic>
          <a:graphicData uri="http://schemas.openxmlformats.org/presentationml/2006/ole">
            <p:oleObj spid="_x0000_s38918" name="Equation" r:id="rId7" imgW="139700" imgH="228600" progId="">
              <p:embed/>
            </p:oleObj>
          </a:graphicData>
        </a:graphic>
      </p:graphicFrame>
      <p:graphicFrame>
        <p:nvGraphicFramePr>
          <p:cNvPr id="8206" name="Object 20"/>
          <p:cNvGraphicFramePr>
            <a:graphicFrameLocks noChangeAspect="1"/>
          </p:cNvGraphicFramePr>
          <p:nvPr/>
        </p:nvGraphicFramePr>
        <p:xfrm>
          <a:off x="381000" y="1066800"/>
          <a:ext cx="282575" cy="504825"/>
        </p:xfrm>
        <a:graphic>
          <a:graphicData uri="http://schemas.openxmlformats.org/presentationml/2006/ole">
            <p:oleObj spid="_x0000_s38919" name="Equation" r:id="rId8" imgW="126890" imgH="228402" progId="">
              <p:embed/>
            </p:oleObj>
          </a:graphicData>
        </a:graphic>
      </p:graphicFrame>
      <p:sp>
        <p:nvSpPr>
          <p:cNvPr id="8207" name="Line 21"/>
          <p:cNvSpPr>
            <a:spLocks noChangeShapeType="1"/>
          </p:cNvSpPr>
          <p:nvPr/>
        </p:nvSpPr>
        <p:spPr bwMode="auto">
          <a:xfrm>
            <a:off x="685800" y="15240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8" name="Line 22"/>
          <p:cNvSpPr>
            <a:spLocks noChangeShapeType="1"/>
          </p:cNvSpPr>
          <p:nvPr/>
        </p:nvSpPr>
        <p:spPr bwMode="auto">
          <a:xfrm>
            <a:off x="685800" y="2209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9" name="Line 23"/>
          <p:cNvSpPr>
            <a:spLocks noChangeShapeType="1"/>
          </p:cNvSpPr>
          <p:nvPr/>
        </p:nvSpPr>
        <p:spPr bwMode="auto">
          <a:xfrm>
            <a:off x="685800" y="3733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20" name="Text Box 24" descr="Крупная сетка"/>
          <p:cNvSpPr txBox="1">
            <a:spLocks noChangeArrowheads="1"/>
          </p:cNvSpPr>
          <p:nvPr/>
        </p:nvSpPr>
        <p:spPr bwMode="auto">
          <a:xfrm>
            <a:off x="4114800" y="381000"/>
            <a:ext cx="4724400" cy="5721350"/>
          </a:xfrm>
          <a:prstGeom prst="rect">
            <a:avLst/>
          </a:prstGeom>
          <a:solidFill>
            <a:schemeClr val="bg2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latin typeface="Times New Roman" pitchFamily="18" charset="0"/>
              </a:rPr>
              <a:t>Физическая величина, показывающая какое количество теплоты </a:t>
            </a:r>
          </a:p>
          <a:p>
            <a:pPr algn="ctr">
              <a:defRPr/>
            </a:pPr>
            <a:r>
              <a:rPr lang="ru-RU" altLang="ru-RU" sz="2800" b="1" dirty="0" smtClean="0">
                <a:latin typeface="Times New Roman" pitchFamily="18" charset="0"/>
              </a:rPr>
              <a:t>необходимо для превращения 1 кг кристаллического вещества, </a:t>
            </a:r>
          </a:p>
          <a:p>
            <a:pPr algn="ctr">
              <a:defRPr/>
            </a:pPr>
            <a:r>
              <a:rPr lang="ru-RU" altLang="ru-RU" sz="2800" b="1" dirty="0" smtClean="0">
                <a:latin typeface="Times New Roman" pitchFamily="18" charset="0"/>
              </a:rPr>
              <a:t>взятого при температуре плавления, в жидкость той же температуры, называется</a:t>
            </a:r>
            <a:r>
              <a:rPr lang="ru-RU" altLang="ru-RU" sz="3200" b="1" dirty="0" smtClean="0">
                <a:latin typeface="Times New Roman" pitchFamily="18" charset="0"/>
              </a:rPr>
              <a:t> </a:t>
            </a:r>
            <a:r>
              <a:rPr lang="ru-RU" altLang="ru-R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удельной теплотой плавления</a:t>
            </a:r>
            <a:endParaRPr lang="ru-RU" alt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(стр.37)</a:t>
            </a:r>
          </a:p>
        </p:txBody>
      </p:sp>
      <p:sp>
        <p:nvSpPr>
          <p:cNvPr id="8211" name="Text Box 27"/>
          <p:cNvSpPr txBox="1">
            <a:spLocks noChangeArrowheads="1"/>
          </p:cNvSpPr>
          <p:nvPr/>
        </p:nvSpPr>
        <p:spPr bwMode="auto">
          <a:xfrm>
            <a:off x="1143000" y="1371600"/>
            <a:ext cx="18488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Поглощение </a:t>
            </a:r>
            <a:r>
              <a:rPr lang="en-US" alt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endParaRPr lang="ru-RU" alt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2" name="Line 22"/>
          <p:cNvSpPr>
            <a:spLocks noChangeShapeType="1"/>
          </p:cNvSpPr>
          <p:nvPr/>
        </p:nvSpPr>
        <p:spPr bwMode="auto">
          <a:xfrm>
            <a:off x="990600" y="2209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3" name="Line 22"/>
          <p:cNvSpPr>
            <a:spLocks noChangeShapeType="1"/>
          </p:cNvSpPr>
          <p:nvPr/>
        </p:nvSpPr>
        <p:spPr bwMode="auto">
          <a:xfrm>
            <a:off x="1295400" y="2209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ext Box 24" descr="Крупная сетка"/>
          <p:cNvSpPr txBox="1">
            <a:spLocks noChangeArrowheads="1"/>
          </p:cNvSpPr>
          <p:nvPr/>
        </p:nvSpPr>
        <p:spPr bwMode="auto">
          <a:xfrm>
            <a:off x="381000" y="4191000"/>
            <a:ext cx="3581400" cy="1936750"/>
          </a:xfrm>
          <a:prstGeom prst="rect">
            <a:avLst/>
          </a:prstGeom>
          <a:solidFill>
            <a:schemeClr val="bg2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altLang="ru-RU" sz="24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altLang="ru-RU" sz="24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altLang="ru-RU" sz="24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altLang="ru-RU" sz="24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altLang="ru-RU" sz="24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464" name="Text Box 25"/>
          <p:cNvSpPr txBox="1">
            <a:spLocks noChangeArrowheads="1"/>
          </p:cNvSpPr>
          <p:nvPr/>
        </p:nvSpPr>
        <p:spPr bwMode="auto">
          <a:xfrm>
            <a:off x="457200" y="4419600"/>
            <a:ext cx="188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 i="1">
                <a:latin typeface="Times New Roman" pitchFamily="18" charset="0"/>
              </a:rPr>
              <a:t>Обозначается:</a:t>
            </a:r>
          </a:p>
        </p:txBody>
      </p:sp>
      <p:sp>
        <p:nvSpPr>
          <p:cNvPr id="18465" name="Text Box 30"/>
          <p:cNvSpPr txBox="1">
            <a:spLocks noChangeArrowheads="1"/>
          </p:cNvSpPr>
          <p:nvPr/>
        </p:nvSpPr>
        <p:spPr bwMode="auto">
          <a:xfrm>
            <a:off x="2209800" y="4191000"/>
            <a:ext cx="180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b="1">
                <a:solidFill>
                  <a:srgbClr val="FF3300"/>
                </a:solidFill>
                <a:sym typeface="Symbol" pitchFamily="18" charset="2"/>
              </a:rPr>
              <a:t> </a:t>
            </a:r>
            <a:r>
              <a:rPr lang="ru-RU" altLang="ru-RU" sz="2000" b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(«ламбда»)</a:t>
            </a:r>
          </a:p>
        </p:txBody>
      </p:sp>
      <p:sp>
        <p:nvSpPr>
          <p:cNvPr id="18466" name="Text Box 26"/>
          <p:cNvSpPr txBox="1">
            <a:spLocks noChangeArrowheads="1"/>
          </p:cNvSpPr>
          <p:nvPr/>
        </p:nvSpPr>
        <p:spPr bwMode="auto">
          <a:xfrm>
            <a:off x="457200" y="5181600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 i="1">
                <a:latin typeface="Times New Roman" pitchFamily="18" charset="0"/>
              </a:rPr>
              <a:t>Единица измерения:</a:t>
            </a:r>
          </a:p>
        </p:txBody>
      </p:sp>
      <p:graphicFrame>
        <p:nvGraphicFramePr>
          <p:cNvPr id="18467" name="Object 31"/>
          <p:cNvGraphicFramePr>
            <a:graphicFrameLocks noChangeAspect="1"/>
          </p:cNvGraphicFramePr>
          <p:nvPr/>
        </p:nvGraphicFramePr>
        <p:xfrm>
          <a:off x="2971800" y="5029200"/>
          <a:ext cx="665163" cy="792163"/>
        </p:xfrm>
        <a:graphic>
          <a:graphicData uri="http://schemas.openxmlformats.org/presentationml/2006/ole">
            <p:oleObj spid="_x0000_s38920" name="Equation" r:id="rId9" imgW="330057" imgH="3935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 animBg="1"/>
      <p:bldP spid="2" grpId="0" animBg="1"/>
      <p:bldP spid="18464" grpId="0"/>
      <p:bldP spid="18465" grpId="0"/>
      <p:bldP spid="184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05800" cy="166112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На рисунке изображены графики зависимости изменения температуры от времени двух тел одинаковой массы. </a:t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У какого из этих тел выше температура плавления? </a:t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У какого тела больше удельная теплота плавления?</a:t>
            </a: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762000" y="48768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 flipV="1">
            <a:off x="1447800" y="2209800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1295400" y="4191000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1295400" y="5410200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1295400" y="3048000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 flipV="1">
            <a:off x="1447800" y="4191000"/>
            <a:ext cx="1981200" cy="1219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 flipV="1">
            <a:off x="3429000" y="4191000"/>
            <a:ext cx="2286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 flipV="1">
            <a:off x="5715000" y="2590800"/>
            <a:ext cx="1828800" cy="1600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 flipV="1">
            <a:off x="1447800" y="3048000"/>
            <a:ext cx="2590800" cy="2362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8" name="Line 13"/>
          <p:cNvSpPr>
            <a:spLocks noChangeShapeType="1"/>
          </p:cNvSpPr>
          <p:nvPr/>
        </p:nvSpPr>
        <p:spPr bwMode="auto">
          <a:xfrm flipV="1">
            <a:off x="4038600" y="3048000"/>
            <a:ext cx="1371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9" name="Line 14"/>
          <p:cNvSpPr>
            <a:spLocks noChangeShapeType="1"/>
          </p:cNvSpPr>
          <p:nvPr/>
        </p:nvSpPr>
        <p:spPr bwMode="auto">
          <a:xfrm flipV="1">
            <a:off x="5410200" y="2133600"/>
            <a:ext cx="4572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0" name="Line 15"/>
          <p:cNvSpPr>
            <a:spLocks noChangeShapeType="1"/>
          </p:cNvSpPr>
          <p:nvPr/>
        </p:nvSpPr>
        <p:spPr bwMode="auto">
          <a:xfrm>
            <a:off x="1828800" y="4191000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1" name="Line 16"/>
          <p:cNvSpPr>
            <a:spLocks noChangeShapeType="1"/>
          </p:cNvSpPr>
          <p:nvPr/>
        </p:nvSpPr>
        <p:spPr bwMode="auto">
          <a:xfrm>
            <a:off x="2362200" y="4191000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2" name="Line 17"/>
          <p:cNvSpPr>
            <a:spLocks noChangeShapeType="1"/>
          </p:cNvSpPr>
          <p:nvPr/>
        </p:nvSpPr>
        <p:spPr bwMode="auto">
          <a:xfrm>
            <a:off x="2971800" y="4191000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3" name="Line 18"/>
          <p:cNvSpPr>
            <a:spLocks noChangeShapeType="1"/>
          </p:cNvSpPr>
          <p:nvPr/>
        </p:nvSpPr>
        <p:spPr bwMode="auto">
          <a:xfrm>
            <a:off x="3276600" y="3048000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4" name="Line 19"/>
          <p:cNvSpPr>
            <a:spLocks noChangeShapeType="1"/>
          </p:cNvSpPr>
          <p:nvPr/>
        </p:nvSpPr>
        <p:spPr bwMode="auto">
          <a:xfrm>
            <a:off x="3657600" y="3048000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5" name="Line 20"/>
          <p:cNvSpPr>
            <a:spLocks noChangeShapeType="1"/>
          </p:cNvSpPr>
          <p:nvPr/>
        </p:nvSpPr>
        <p:spPr bwMode="auto">
          <a:xfrm>
            <a:off x="2743200" y="3048000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6" name="Line 21"/>
          <p:cNvSpPr>
            <a:spLocks noChangeShapeType="1"/>
          </p:cNvSpPr>
          <p:nvPr/>
        </p:nvSpPr>
        <p:spPr bwMode="auto">
          <a:xfrm>
            <a:off x="2209800" y="3048000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7" name="Line 22"/>
          <p:cNvSpPr>
            <a:spLocks noChangeShapeType="1"/>
          </p:cNvSpPr>
          <p:nvPr/>
        </p:nvSpPr>
        <p:spPr bwMode="auto">
          <a:xfrm>
            <a:off x="1752600" y="3048000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8" name="Text Box 23"/>
          <p:cNvSpPr txBox="1">
            <a:spLocks noChangeArrowheads="1"/>
          </p:cNvSpPr>
          <p:nvPr/>
        </p:nvSpPr>
        <p:spPr bwMode="auto">
          <a:xfrm>
            <a:off x="7086600" y="5029200"/>
            <a:ext cx="1196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ru-RU" sz="2800" b="1"/>
              <a:t>t</a:t>
            </a:r>
            <a:r>
              <a:rPr lang="ru-RU" altLang="ru-RU" sz="2800" b="1"/>
              <a:t>, мин</a:t>
            </a:r>
          </a:p>
        </p:txBody>
      </p:sp>
      <p:sp>
        <p:nvSpPr>
          <p:cNvPr id="9239" name="Text Box 24"/>
          <p:cNvSpPr txBox="1">
            <a:spLocks noChangeArrowheads="1"/>
          </p:cNvSpPr>
          <p:nvPr/>
        </p:nvSpPr>
        <p:spPr bwMode="auto">
          <a:xfrm>
            <a:off x="5791200" y="22860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FF3300"/>
                </a:solidFill>
              </a:rPr>
              <a:t>1</a:t>
            </a:r>
            <a:endParaRPr lang="ru-RU" altLang="ru-RU" sz="3200" b="1">
              <a:solidFill>
                <a:srgbClr val="FF3300"/>
              </a:solidFill>
            </a:endParaRPr>
          </a:p>
        </p:txBody>
      </p:sp>
      <p:sp>
        <p:nvSpPr>
          <p:cNvPr id="9240" name="Text Box 25"/>
          <p:cNvSpPr txBox="1">
            <a:spLocks noChangeArrowheads="1"/>
          </p:cNvSpPr>
          <p:nvPr/>
        </p:nvSpPr>
        <p:spPr bwMode="auto">
          <a:xfrm>
            <a:off x="7162800" y="29718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FF3399"/>
                </a:solidFill>
              </a:rPr>
              <a:t>2</a:t>
            </a:r>
            <a:endParaRPr lang="ru-RU" altLang="ru-RU" sz="3200" b="1">
              <a:solidFill>
                <a:srgbClr val="FF3399"/>
              </a:solidFill>
            </a:endParaRPr>
          </a:p>
        </p:txBody>
      </p:sp>
      <p:sp>
        <p:nvSpPr>
          <p:cNvPr id="9241" name="Text Box 26"/>
          <p:cNvSpPr txBox="1">
            <a:spLocks noChangeArrowheads="1"/>
          </p:cNvSpPr>
          <p:nvPr/>
        </p:nvSpPr>
        <p:spPr bwMode="auto">
          <a:xfrm>
            <a:off x="457200" y="2286000"/>
            <a:ext cx="887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ru-RU" sz="2800" b="1"/>
              <a:t>t</a:t>
            </a:r>
            <a:r>
              <a:rPr lang="ru-RU" altLang="ru-RU" sz="2800" b="1"/>
              <a:t>, </a:t>
            </a:r>
            <a:r>
              <a:rPr lang="en-US" altLang="ru-RU" sz="2800" b="1">
                <a:cs typeface="Arial" charset="0"/>
              </a:rPr>
              <a:t>ºC</a:t>
            </a:r>
          </a:p>
        </p:txBody>
      </p:sp>
      <p:pic>
        <p:nvPicPr>
          <p:cNvPr id="26" name="Picture 2" descr="https://static4.depositphotos.com/1001911/360/v/950/depositphotos_3602427-stock-illustration-ow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3769" y="764704"/>
            <a:ext cx="2010231" cy="1581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229600" cy="17145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0066"/>
                </a:solidFill>
              </a:rPr>
              <a:t>ПЕРЕХОД ВЕЩЕСТВА ИЗ ЖИДКОГО СОСТОЯНИЯ В ТВЁРДОЕ – ЭТО </a:t>
            </a:r>
            <a:r>
              <a:rPr lang="ru-RU" sz="3100" b="1" i="1" u="sng" dirty="0">
                <a:solidFill>
                  <a:srgbClr val="C00000"/>
                </a:solidFill>
              </a:rPr>
              <a:t>ОТВЕРДЕВАНИЕ ИЛИ КРИСТАЛЛИЗАЦИЯ</a:t>
            </a:r>
            <a:r>
              <a:rPr lang="ru-RU" sz="3100" b="1" i="1" dirty="0">
                <a:solidFill>
                  <a:srgbClr val="C00000"/>
                </a:solidFill>
              </a:rPr>
              <a:t>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8229600" cy="1584325"/>
          </a:xfrm>
        </p:spPr>
        <p:txBody>
          <a:bodyPr/>
          <a:lstStyle/>
          <a:p>
            <a:r>
              <a:rPr lang="ru-RU" b="1" i="1" u="sng" dirty="0">
                <a:solidFill>
                  <a:srgbClr val="003300"/>
                </a:solidFill>
              </a:rPr>
              <a:t>ТЕМПЕРАТУРА КРИСТАЛЛИЗАЦИИ</a:t>
            </a:r>
            <a:r>
              <a:rPr lang="ru-RU" b="1" dirty="0">
                <a:solidFill>
                  <a:srgbClr val="003300"/>
                </a:solidFill>
              </a:rPr>
              <a:t> – ЭТО ТЕМПЕРАТУРА, ПРИ КОТОРОЙ ТЕЛО ОТВЕРДЕВАЕТ.</a:t>
            </a:r>
          </a:p>
          <a:p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23528" y="3717032"/>
            <a:ext cx="8642350" cy="1728787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660033"/>
                </a:solidFill>
              </a:rPr>
              <a:t>!!!! Температура плавления</a:t>
            </a:r>
          </a:p>
          <a:p>
            <a:pPr algn="ctr"/>
            <a:r>
              <a:rPr lang="ru-RU" sz="2400" b="1">
                <a:solidFill>
                  <a:srgbClr val="660033"/>
                </a:solidFill>
              </a:rPr>
              <a:t> равна температуре </a:t>
            </a:r>
          </a:p>
          <a:p>
            <a:pPr algn="ctr"/>
            <a:r>
              <a:rPr lang="ru-RU" sz="2400" b="1">
                <a:solidFill>
                  <a:srgbClr val="660033"/>
                </a:solidFill>
              </a:rPr>
              <a:t>отвердевания.</a:t>
            </a:r>
          </a:p>
        </p:txBody>
      </p:sp>
      <p:pic>
        <p:nvPicPr>
          <p:cNvPr id="35842" name="Picture 2" descr="https://klimovsksch5.edumsko.ru/uploads/3000/2357/section/231186/BziXgbkcB.png?14979528855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263270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1"/>
          <p:cNvSpPr>
            <a:spLocks noChangeArrowheads="1"/>
          </p:cNvSpPr>
          <p:nvPr/>
        </p:nvSpPr>
        <p:spPr bwMode="auto">
          <a:xfrm rot="-5400000">
            <a:off x="3993356" y="1797844"/>
            <a:ext cx="1081088" cy="1447800"/>
          </a:xfrm>
          <a:prstGeom prst="downArrow">
            <a:avLst>
              <a:gd name="adj1" fmla="val 50000"/>
              <a:gd name="adj2" fmla="val 33480"/>
            </a:avLst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280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04800" y="4038600"/>
            <a:ext cx="8382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ru-RU" altLang="ru-RU" sz="2400" b="1" dirty="0">
                <a:latin typeface="Times New Roman" pitchFamily="18" charset="0"/>
              </a:rPr>
              <a:t>2. Как изменяется энергия молекул и их расположение?</a:t>
            </a:r>
            <a:endParaRPr lang="ru-RU" altLang="ru-RU" sz="2400" b="1" u="sng" dirty="0">
              <a:latin typeface="Times New Roman" pitchFamily="18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04800" y="3657600"/>
            <a:ext cx="845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ru-RU" altLang="ru-RU" sz="2400" b="1" dirty="0">
                <a:latin typeface="Times New Roman" pitchFamily="18" charset="0"/>
              </a:rPr>
              <a:t>1. Как изменяется внутренняя энергия вещества?</a:t>
            </a:r>
            <a:endParaRPr lang="ru-RU" altLang="ru-RU" sz="2400" b="1" u="sng" dirty="0">
              <a:latin typeface="Times New Roman" pitchFamily="18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04800" y="5181600"/>
            <a:ext cx="8839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ru-RU" altLang="ru-RU" sz="2400" b="1" dirty="0">
                <a:latin typeface="Times New Roman" pitchFamily="18" charset="0"/>
              </a:rPr>
              <a:t>5. Изменяются ли молекулы вещества при кристаллизации?</a:t>
            </a:r>
            <a:endParaRPr lang="ru-RU" altLang="ru-RU" sz="2400" b="1" u="sng" dirty="0">
              <a:latin typeface="Times New Roman" pitchFamily="18" charset="0"/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304800" y="5562600"/>
            <a:ext cx="8839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ru-RU" altLang="ru-RU" sz="2400" b="1" dirty="0">
                <a:latin typeface="Times New Roman" pitchFamily="18" charset="0"/>
              </a:rPr>
              <a:t>6. Как изменяется температура вещества при отвердевании?</a:t>
            </a:r>
            <a:endParaRPr lang="ru-RU" altLang="ru-RU" sz="2400" b="1" u="sng" dirty="0">
              <a:latin typeface="Times New Roman" pitchFamily="18" charset="0"/>
            </a:endParaRPr>
          </a:p>
        </p:txBody>
      </p:sp>
      <p:pic>
        <p:nvPicPr>
          <p:cNvPr id="10247" name="Picture 8" descr="жидкость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27432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9" descr="твердое тело1"/>
          <p:cNvPicPr>
            <a:picLocks noChangeAspect="1" noChangeArrowheads="1"/>
          </p:cNvPicPr>
          <p:nvPr/>
        </p:nvPicPr>
        <p:blipFill>
          <a:blip r:embed="rId3" cstate="print"/>
          <a:srcRect l="4724" t="7559" r="5669" b="6047"/>
          <a:stretch>
            <a:fillRect/>
          </a:stretch>
        </p:blipFill>
        <p:spPr bwMode="auto">
          <a:xfrm>
            <a:off x="5562600" y="1752600"/>
            <a:ext cx="28194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304800" y="4800600"/>
            <a:ext cx="8001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ru-RU" altLang="ru-RU" sz="2400" b="1" dirty="0">
                <a:latin typeface="Times New Roman" pitchFamily="18" charset="0"/>
              </a:rPr>
              <a:t>4. Когда тело начнет кристаллизоваться?</a:t>
            </a:r>
            <a:endParaRPr lang="ru-RU" altLang="ru-RU" sz="2400" b="1" u="sng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152400"/>
            <a:ext cx="818515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Подумаем!!!</a:t>
            </a:r>
            <a:endParaRPr lang="ru-RU" altLang="ru-RU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51" name="Rectangle 4"/>
          <p:cNvSpPr>
            <a:spLocks noChangeArrowheads="1"/>
          </p:cNvSpPr>
          <p:nvPr/>
        </p:nvSpPr>
        <p:spPr bwMode="auto">
          <a:xfrm>
            <a:off x="304800" y="44196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ru-RU" altLang="ru-RU" sz="2400" b="1" dirty="0">
                <a:latin typeface="Times New Roman" pitchFamily="18" charset="0"/>
              </a:rPr>
              <a:t>3. Как изменяется характер движения молекул?</a:t>
            </a:r>
            <a:endParaRPr lang="ru-RU" altLang="ru-RU" sz="2400" b="1" u="sng" dirty="0">
              <a:latin typeface="Times New Roman" pitchFamily="18" charset="0"/>
            </a:endParaRPr>
          </a:p>
        </p:txBody>
      </p:sp>
      <p:sp>
        <p:nvSpPr>
          <p:cNvPr id="10252" name="Rectangle 7"/>
          <p:cNvSpPr>
            <a:spLocks noChangeArrowheads="1"/>
          </p:cNvSpPr>
          <p:nvPr/>
        </p:nvSpPr>
        <p:spPr bwMode="auto">
          <a:xfrm>
            <a:off x="304800" y="59436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ru-RU" altLang="ru-RU" sz="2400" b="1" dirty="0">
                <a:latin typeface="Times New Roman" pitchFamily="18" charset="0"/>
              </a:rPr>
              <a:t>7. Сравните внутреннюю энергию жидкости и твёрдого тела.</a:t>
            </a:r>
            <a:endParaRPr lang="ru-RU" altLang="ru-RU" sz="2400" b="1" u="sng" dirty="0">
              <a:latin typeface="Times New Roman" pitchFamily="18" charset="0"/>
            </a:endParaRPr>
          </a:p>
        </p:txBody>
      </p:sp>
      <p:sp>
        <p:nvSpPr>
          <p:cNvPr id="10253" name="Rectangle 3"/>
          <p:cNvSpPr>
            <a:spLocks noChangeArrowheads="1"/>
          </p:cNvSpPr>
          <p:nvPr/>
        </p:nvSpPr>
        <p:spPr bwMode="auto">
          <a:xfrm>
            <a:off x="1066800" y="2209800"/>
            <a:ext cx="2233613" cy="503238"/>
          </a:xfrm>
          <a:prstGeom prst="rect">
            <a:avLst/>
          </a:prstGeom>
          <a:solidFill>
            <a:schemeClr val="bg1">
              <a:alpha val="61176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b="1">
                <a:solidFill>
                  <a:srgbClr val="CC0000"/>
                </a:solidFill>
              </a:rPr>
              <a:t>Жидкость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b="1">
                <a:solidFill>
                  <a:srgbClr val="CC0000"/>
                </a:solidFill>
              </a:rPr>
              <a:t>отдает  энергию</a:t>
            </a:r>
            <a:endParaRPr lang="ru-RU" altLang="ru-RU" b="1" u="sng">
              <a:solidFill>
                <a:srgbClr val="CC0000"/>
              </a:solidFill>
            </a:endParaRPr>
          </a:p>
        </p:txBody>
      </p:sp>
      <p:sp>
        <p:nvSpPr>
          <p:cNvPr id="10254" name="TextBox 17"/>
          <p:cNvSpPr txBox="1">
            <a:spLocks noChangeArrowheads="1"/>
          </p:cNvSpPr>
          <p:nvPr/>
        </p:nvSpPr>
        <p:spPr bwMode="auto">
          <a:xfrm>
            <a:off x="5638800" y="1981200"/>
            <a:ext cx="2667000" cy="1190625"/>
          </a:xfrm>
          <a:prstGeom prst="rect">
            <a:avLst/>
          </a:prstGeom>
          <a:solidFill>
            <a:schemeClr val="bg1">
              <a:alpha val="6117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CC0000"/>
                </a:solidFill>
              </a:rPr>
              <a:t>Внутренняя энергия кристалла </a:t>
            </a:r>
          </a:p>
          <a:p>
            <a:pPr algn="ctr"/>
            <a:r>
              <a:rPr lang="ru-RU" altLang="ru-RU" b="1">
                <a:solidFill>
                  <a:srgbClr val="CC0000"/>
                </a:solidFill>
              </a:rPr>
              <a:t>меньше, чем </a:t>
            </a:r>
          </a:p>
          <a:p>
            <a:pPr algn="ctr"/>
            <a:r>
              <a:rPr lang="ru-RU" altLang="ru-RU" b="1">
                <a:solidFill>
                  <a:srgbClr val="CC0000"/>
                </a:solidFill>
              </a:rPr>
              <a:t>жидкости</a:t>
            </a:r>
          </a:p>
        </p:txBody>
      </p:sp>
      <p:pic>
        <p:nvPicPr>
          <p:cNvPr id="48132" name="Picture 4" descr="https://englishwithatwist.com/wp-content/uploads/2014/03/Grammar-owl_2-803x10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9386" y="0"/>
            <a:ext cx="1524614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V="1">
            <a:off x="838200" y="457200"/>
            <a:ext cx="0" cy="3276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533400" y="2895600"/>
            <a:ext cx="426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838200" y="1143000"/>
            <a:ext cx="1143000" cy="1143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1981200" y="2286000"/>
            <a:ext cx="1524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505200" y="2286000"/>
            <a:ext cx="1152525" cy="12239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1271" name="Object 10"/>
          <p:cNvGraphicFramePr>
            <a:graphicFrameLocks noChangeAspect="1"/>
          </p:cNvGraphicFramePr>
          <p:nvPr/>
        </p:nvGraphicFramePr>
        <p:xfrm>
          <a:off x="152400" y="228600"/>
          <a:ext cx="627063" cy="346075"/>
        </p:xfrm>
        <a:graphic>
          <a:graphicData uri="http://schemas.openxmlformats.org/presentationml/2006/ole">
            <p:oleObj spid="_x0000_s40962" name="Equation" r:id="rId3" imgW="368140" imgH="203112" progId="">
              <p:embed/>
            </p:oleObj>
          </a:graphicData>
        </a:graphic>
      </p:graphicFrame>
      <p:graphicFrame>
        <p:nvGraphicFramePr>
          <p:cNvPr id="11272" name="Object 11"/>
          <p:cNvGraphicFramePr>
            <a:graphicFrameLocks noChangeAspect="1"/>
          </p:cNvGraphicFramePr>
          <p:nvPr/>
        </p:nvGraphicFramePr>
        <p:xfrm>
          <a:off x="4038600" y="2514600"/>
          <a:ext cx="757238" cy="303213"/>
        </p:xfrm>
        <a:graphic>
          <a:graphicData uri="http://schemas.openxmlformats.org/presentationml/2006/ole">
            <p:oleObj spid="_x0000_s40963" name="Equation" r:id="rId4" imgW="444114" imgH="177646" progId="">
              <p:embed/>
            </p:oleObj>
          </a:graphicData>
        </a:graphic>
      </p:graphicFrame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905000" y="1981200"/>
            <a:ext cx="1790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отвердевание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 rot="2783831">
            <a:off x="2983707" y="2655093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охлаждение</a:t>
            </a:r>
          </a:p>
        </p:txBody>
      </p:sp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1600200" y="457200"/>
          <a:ext cx="2667000" cy="806450"/>
        </p:xfrm>
        <a:graphic>
          <a:graphicData uri="http://schemas.openxmlformats.org/presentationml/2006/ole">
            <p:oleObj spid="_x0000_s40964" name="Equation" r:id="rId5" imgW="672808" imgH="203112" progId="">
              <p:embed/>
            </p:oleObj>
          </a:graphicData>
        </a:graphic>
      </p:graphicFrame>
      <p:graphicFrame>
        <p:nvGraphicFramePr>
          <p:cNvPr id="11276" name="Object 18"/>
          <p:cNvGraphicFramePr>
            <a:graphicFrameLocks noChangeAspect="1"/>
          </p:cNvGraphicFramePr>
          <p:nvPr/>
        </p:nvGraphicFramePr>
        <p:xfrm>
          <a:off x="457200" y="3124200"/>
          <a:ext cx="254000" cy="504825"/>
        </p:xfrm>
        <a:graphic>
          <a:graphicData uri="http://schemas.openxmlformats.org/presentationml/2006/ole">
            <p:oleObj spid="_x0000_s40965" name="Equation" r:id="rId6" imgW="114250" imgH="228501" progId="">
              <p:embed/>
            </p:oleObj>
          </a:graphicData>
        </a:graphic>
      </p:graphicFrame>
      <p:graphicFrame>
        <p:nvGraphicFramePr>
          <p:cNvPr id="11277" name="Object 19"/>
          <p:cNvGraphicFramePr>
            <a:graphicFrameLocks noChangeAspect="1"/>
          </p:cNvGraphicFramePr>
          <p:nvPr/>
        </p:nvGraphicFramePr>
        <p:xfrm>
          <a:off x="381000" y="1752600"/>
          <a:ext cx="309563" cy="504825"/>
        </p:xfrm>
        <a:graphic>
          <a:graphicData uri="http://schemas.openxmlformats.org/presentationml/2006/ole">
            <p:oleObj spid="_x0000_s40966" name="Equation" r:id="rId7" imgW="139700" imgH="228600" progId="">
              <p:embed/>
            </p:oleObj>
          </a:graphicData>
        </a:graphic>
      </p:graphicFrame>
      <p:graphicFrame>
        <p:nvGraphicFramePr>
          <p:cNvPr id="11278" name="Object 20"/>
          <p:cNvGraphicFramePr>
            <a:graphicFrameLocks noChangeAspect="1"/>
          </p:cNvGraphicFramePr>
          <p:nvPr/>
        </p:nvGraphicFramePr>
        <p:xfrm>
          <a:off x="381000" y="685800"/>
          <a:ext cx="282575" cy="504825"/>
        </p:xfrm>
        <a:graphic>
          <a:graphicData uri="http://schemas.openxmlformats.org/presentationml/2006/ole">
            <p:oleObj spid="_x0000_s40967" name="Equation" r:id="rId8" imgW="126890" imgH="228402" progId="">
              <p:embed/>
            </p:oleObj>
          </a:graphicData>
        </a:graphic>
      </p:graphicFrame>
      <p:sp>
        <p:nvSpPr>
          <p:cNvPr id="11279" name="Line 21"/>
          <p:cNvSpPr>
            <a:spLocks noChangeShapeType="1"/>
          </p:cNvSpPr>
          <p:nvPr/>
        </p:nvSpPr>
        <p:spPr bwMode="auto">
          <a:xfrm>
            <a:off x="685800" y="11430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>
            <a:off x="685800" y="22860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23"/>
          <p:cNvSpPr>
            <a:spLocks noChangeShapeType="1"/>
          </p:cNvSpPr>
          <p:nvPr/>
        </p:nvSpPr>
        <p:spPr bwMode="auto">
          <a:xfrm>
            <a:off x="762000" y="3505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2133600" y="1524000"/>
            <a:ext cx="190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 i="1">
                <a:solidFill>
                  <a:srgbClr val="0066FF"/>
                </a:solidFill>
              </a:rPr>
              <a:t>Выделение </a:t>
            </a:r>
            <a:r>
              <a:rPr lang="en-US" altLang="ru-RU" sz="2000" b="1" i="1">
                <a:solidFill>
                  <a:srgbClr val="0066FF"/>
                </a:solidFill>
              </a:rPr>
              <a:t>Q</a:t>
            </a:r>
            <a:endParaRPr lang="ru-RU" altLang="ru-RU" sz="2000" b="1" i="1">
              <a:solidFill>
                <a:srgbClr val="0066FF"/>
              </a:solidFill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685800" y="3429000"/>
            <a:ext cx="4186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800" b="1">
                <a:solidFill>
                  <a:srgbClr val="3366FF"/>
                </a:solidFill>
              </a:rPr>
              <a:t>t</a:t>
            </a:r>
            <a:r>
              <a:rPr lang="ru-RU" altLang="ru-RU" sz="2800" b="1">
                <a:solidFill>
                  <a:srgbClr val="3366FF"/>
                </a:solidFill>
              </a:rPr>
              <a:t> </a:t>
            </a:r>
            <a:r>
              <a:rPr lang="ru-RU" altLang="ru-RU" sz="2000" b="1">
                <a:solidFill>
                  <a:srgbClr val="3366FF"/>
                </a:solidFill>
              </a:rPr>
              <a:t>плавления</a:t>
            </a:r>
            <a:r>
              <a:rPr lang="ru-RU" altLang="ru-RU" sz="2800" b="1">
                <a:solidFill>
                  <a:srgbClr val="3366FF"/>
                </a:solidFill>
              </a:rPr>
              <a:t> = </a:t>
            </a:r>
            <a:r>
              <a:rPr lang="en-US" altLang="ru-RU" sz="2800" b="1">
                <a:solidFill>
                  <a:srgbClr val="3366FF"/>
                </a:solidFill>
              </a:rPr>
              <a:t>t </a:t>
            </a:r>
            <a:r>
              <a:rPr lang="ru-RU" altLang="ru-RU" sz="2000" b="1">
                <a:solidFill>
                  <a:srgbClr val="3366FF"/>
                </a:solidFill>
              </a:rPr>
              <a:t>отвердевания</a:t>
            </a:r>
          </a:p>
        </p:txBody>
      </p:sp>
      <p:sp>
        <p:nvSpPr>
          <p:cNvPr id="15394" name="Line 22"/>
          <p:cNvSpPr>
            <a:spLocks noChangeShapeType="1"/>
          </p:cNvSpPr>
          <p:nvPr/>
        </p:nvSpPr>
        <p:spPr bwMode="auto">
          <a:xfrm>
            <a:off x="990600" y="22860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5" name="Line 22"/>
          <p:cNvSpPr>
            <a:spLocks noChangeShapeType="1"/>
          </p:cNvSpPr>
          <p:nvPr/>
        </p:nvSpPr>
        <p:spPr bwMode="auto">
          <a:xfrm>
            <a:off x="1295400" y="22860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6" name="Line 22"/>
          <p:cNvSpPr>
            <a:spLocks noChangeShapeType="1"/>
          </p:cNvSpPr>
          <p:nvPr/>
        </p:nvSpPr>
        <p:spPr bwMode="auto">
          <a:xfrm>
            <a:off x="1676400" y="22860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7" name="Line 23"/>
          <p:cNvSpPr>
            <a:spLocks noChangeShapeType="1"/>
          </p:cNvSpPr>
          <p:nvPr/>
        </p:nvSpPr>
        <p:spPr bwMode="auto">
          <a:xfrm>
            <a:off x="2286000" y="3505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8" name="Line 23"/>
          <p:cNvSpPr>
            <a:spLocks noChangeShapeType="1"/>
          </p:cNvSpPr>
          <p:nvPr/>
        </p:nvSpPr>
        <p:spPr bwMode="auto">
          <a:xfrm>
            <a:off x="2667000" y="3505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9" name="Line 23"/>
          <p:cNvSpPr>
            <a:spLocks noChangeShapeType="1"/>
          </p:cNvSpPr>
          <p:nvPr/>
        </p:nvSpPr>
        <p:spPr bwMode="auto">
          <a:xfrm>
            <a:off x="3048000" y="3505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0" name="Line 23"/>
          <p:cNvSpPr>
            <a:spLocks noChangeShapeType="1"/>
          </p:cNvSpPr>
          <p:nvPr/>
        </p:nvSpPr>
        <p:spPr bwMode="auto">
          <a:xfrm>
            <a:off x="3505200" y="3505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1" name="Line 23"/>
          <p:cNvSpPr>
            <a:spLocks noChangeShapeType="1"/>
          </p:cNvSpPr>
          <p:nvPr/>
        </p:nvSpPr>
        <p:spPr bwMode="auto">
          <a:xfrm>
            <a:off x="3886200" y="3505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2" name="Line 23"/>
          <p:cNvSpPr>
            <a:spLocks noChangeShapeType="1"/>
          </p:cNvSpPr>
          <p:nvPr/>
        </p:nvSpPr>
        <p:spPr bwMode="auto">
          <a:xfrm>
            <a:off x="4267200" y="3505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4" name="Line 23"/>
          <p:cNvSpPr>
            <a:spLocks noChangeShapeType="1"/>
          </p:cNvSpPr>
          <p:nvPr/>
        </p:nvSpPr>
        <p:spPr bwMode="auto">
          <a:xfrm>
            <a:off x="1524000" y="3505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5" name="Line 23"/>
          <p:cNvSpPr>
            <a:spLocks noChangeShapeType="1"/>
          </p:cNvSpPr>
          <p:nvPr/>
        </p:nvSpPr>
        <p:spPr bwMode="auto">
          <a:xfrm>
            <a:off x="1905000" y="3505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6" name="Line 23"/>
          <p:cNvSpPr>
            <a:spLocks noChangeShapeType="1"/>
          </p:cNvSpPr>
          <p:nvPr/>
        </p:nvSpPr>
        <p:spPr bwMode="auto">
          <a:xfrm>
            <a:off x="1143000" y="3505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4876800" y="0"/>
            <a:ext cx="4267200" cy="4893647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altLang="ru-RU" sz="2400" b="1" i="1" dirty="0">
                <a:solidFill>
                  <a:srgbClr val="0000CC"/>
                </a:solidFill>
                <a:latin typeface="Times New Roman" pitchFamily="18" charset="0"/>
              </a:rPr>
              <a:t>1.  При охлаждении уменьшается температура жидкости. </a:t>
            </a:r>
          </a:p>
          <a:p>
            <a:pPr marL="342900" indent="-342900"/>
            <a:r>
              <a:rPr lang="ru-RU" altLang="ru-RU" sz="2400" b="1" i="1" dirty="0">
                <a:solidFill>
                  <a:srgbClr val="0000CC"/>
                </a:solidFill>
                <a:latin typeface="Times New Roman" pitchFamily="18" charset="0"/>
              </a:rPr>
              <a:t>2.  Скорость движения частиц  уменьшается. </a:t>
            </a:r>
          </a:p>
          <a:p>
            <a:pPr marL="342900" indent="-342900"/>
            <a:r>
              <a:rPr lang="ru-RU" altLang="ru-RU" sz="2400" b="1" i="1" dirty="0">
                <a:solidFill>
                  <a:srgbClr val="0000CC"/>
                </a:solidFill>
                <a:latin typeface="Times New Roman" pitchFamily="18" charset="0"/>
              </a:rPr>
              <a:t>3. Уменьшается внутренняя энергия жидкости. </a:t>
            </a:r>
          </a:p>
          <a:p>
            <a:pPr marL="342900" indent="-342900"/>
            <a:r>
              <a:rPr lang="ru-RU" altLang="ru-RU" sz="2400" b="1" i="1" dirty="0">
                <a:solidFill>
                  <a:srgbClr val="0000CC"/>
                </a:solidFill>
                <a:latin typeface="Times New Roman" pitchFamily="18" charset="0"/>
              </a:rPr>
              <a:t>4.  Когда тело охлаждается до температуры плавления, кристаллическая решетка начинает восстанавливаться. </a:t>
            </a:r>
          </a:p>
        </p:txBody>
      </p:sp>
      <p:sp>
        <p:nvSpPr>
          <p:cNvPr id="15408" name="Text Box 48" descr="Крупная сетка"/>
          <p:cNvSpPr txBox="1">
            <a:spLocks noChangeArrowheads="1"/>
          </p:cNvSpPr>
          <p:nvPr/>
        </p:nvSpPr>
        <p:spPr bwMode="auto">
          <a:xfrm>
            <a:off x="304800" y="5105400"/>
            <a:ext cx="8610600" cy="1395413"/>
          </a:xfrm>
          <a:prstGeom prst="rect">
            <a:avLst/>
          </a:prstGeom>
          <a:solidFill>
            <a:schemeClr val="bg2"/>
          </a:solidFill>
          <a:ln w="222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>
                <a:latin typeface="Times New Roman" pitchFamily="18" charset="0"/>
              </a:rPr>
              <a:t>Количество теплоты, выделяющееся при отвердевании (кристаллизации), равно количеству теплоты, поглощённому при плавлении.</a:t>
            </a:r>
            <a:endParaRPr lang="ru-RU" altLang="ru-RU" sz="2000" b="1" i="1" dirty="0">
              <a:latin typeface="Times New Roman" pitchFamily="18" charset="0"/>
            </a:endParaRPr>
          </a:p>
        </p:txBody>
      </p:sp>
      <p:sp>
        <p:nvSpPr>
          <p:cNvPr id="15410" name="Text Box 15"/>
          <p:cNvSpPr txBox="1">
            <a:spLocks noChangeArrowheads="1"/>
          </p:cNvSpPr>
          <p:nvPr/>
        </p:nvSpPr>
        <p:spPr bwMode="auto">
          <a:xfrm rot="2783831">
            <a:off x="621507" y="1207293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охлаждение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69" grpId="0" animBg="1"/>
      <p:bldP spid="15374" grpId="0"/>
      <p:bldP spid="15375" grpId="0"/>
      <p:bldP spid="15388" grpId="0"/>
      <p:bldP spid="15389" grpId="0"/>
      <p:bldP spid="15394" grpId="0" animBg="1"/>
      <p:bldP spid="15395" grpId="0" animBg="1"/>
      <p:bldP spid="15396" grpId="0" animBg="1"/>
      <p:bldP spid="15397" grpId="0" animBg="1"/>
      <p:bldP spid="15398" grpId="0" animBg="1"/>
      <p:bldP spid="15399" grpId="0" animBg="1"/>
      <p:bldP spid="15400" grpId="0" animBg="1"/>
      <p:bldP spid="15401" grpId="0" animBg="1"/>
      <p:bldP spid="15402" grpId="0" animBg="1"/>
      <p:bldP spid="15404" grpId="0" animBg="1"/>
      <p:bldP spid="15405" grpId="0" animBg="1"/>
      <p:bldP spid="15406" grpId="0" animBg="1"/>
      <p:bldP spid="32781" grpId="0" animBg="1"/>
      <p:bldP spid="154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55772" cy="40753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График плавления и отвердевания</a:t>
            </a:r>
            <a:endParaRPr lang="ru-RU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5229200"/>
            <a:ext cx="8358188" cy="147161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</a:t>
            </a:r>
            <a:r>
              <a:rPr lang="en-US" sz="2400" b="1" i="1" dirty="0" smtClean="0">
                <a:latin typeface="Comic Sans MS" pitchFamily="66" charset="0"/>
              </a:rPr>
              <a:t>AB – </a:t>
            </a:r>
            <a:r>
              <a:rPr lang="ru-RU" sz="2400" b="1" i="1" dirty="0" smtClean="0">
                <a:latin typeface="Comic Sans MS" pitchFamily="66" charset="0"/>
              </a:rPr>
              <a:t>нагревание льда          </a:t>
            </a:r>
            <a:r>
              <a:rPr lang="en-US" sz="2400" b="1" i="1" dirty="0" smtClean="0">
                <a:latin typeface="Comic Sans MS" pitchFamily="66" charset="0"/>
              </a:rPr>
              <a:t>BC – </a:t>
            </a:r>
            <a:r>
              <a:rPr lang="ru-RU" sz="2400" b="1" i="1" dirty="0" smtClean="0">
                <a:latin typeface="Comic Sans MS" pitchFamily="66" charset="0"/>
              </a:rPr>
              <a:t>плавление льда</a:t>
            </a:r>
          </a:p>
          <a:p>
            <a:pPr>
              <a:buNone/>
            </a:pPr>
            <a:r>
              <a:rPr lang="ru-RU" sz="2400" b="1" i="1" dirty="0" smtClean="0">
                <a:latin typeface="Comic Sans MS" pitchFamily="66" charset="0"/>
              </a:rPr>
              <a:t>       </a:t>
            </a:r>
            <a:r>
              <a:rPr lang="en-US" sz="2400" b="1" i="1" dirty="0" smtClean="0">
                <a:latin typeface="Comic Sans MS" pitchFamily="66" charset="0"/>
              </a:rPr>
              <a:t>CD</a:t>
            </a:r>
            <a:r>
              <a:rPr lang="ru-RU" sz="2400" b="1" i="1" dirty="0" smtClean="0">
                <a:latin typeface="Comic Sans MS" pitchFamily="66" charset="0"/>
              </a:rPr>
              <a:t> – нагревание воды         </a:t>
            </a:r>
            <a:r>
              <a:rPr lang="en-US" sz="2400" b="1" i="1" dirty="0" smtClean="0">
                <a:latin typeface="Comic Sans MS" pitchFamily="66" charset="0"/>
              </a:rPr>
              <a:t>DE – </a:t>
            </a:r>
            <a:r>
              <a:rPr lang="ru-RU" sz="2400" b="1" i="1" dirty="0" smtClean="0">
                <a:latin typeface="Comic Sans MS" pitchFamily="66" charset="0"/>
              </a:rPr>
              <a:t>охлаждение воды</a:t>
            </a:r>
          </a:p>
          <a:p>
            <a:pPr>
              <a:buNone/>
            </a:pPr>
            <a:r>
              <a:rPr lang="ru-RU" sz="2400" b="1" i="1" dirty="0" smtClean="0">
                <a:latin typeface="Comic Sans MS" pitchFamily="66" charset="0"/>
              </a:rPr>
              <a:t>       </a:t>
            </a:r>
            <a:r>
              <a:rPr lang="en-US" sz="2400" b="1" i="1" dirty="0" smtClean="0">
                <a:latin typeface="Comic Sans MS" pitchFamily="66" charset="0"/>
              </a:rPr>
              <a:t>EF – </a:t>
            </a:r>
            <a:r>
              <a:rPr lang="ru-RU" sz="2400" b="1" i="1" dirty="0" smtClean="0">
                <a:latin typeface="Comic Sans MS" pitchFamily="66" charset="0"/>
              </a:rPr>
              <a:t>отвердевание воды       </a:t>
            </a:r>
            <a:r>
              <a:rPr lang="en-US" sz="2400" b="1" i="1" dirty="0" smtClean="0">
                <a:latin typeface="Comic Sans MS" pitchFamily="66" charset="0"/>
              </a:rPr>
              <a:t>FK – </a:t>
            </a:r>
            <a:r>
              <a:rPr lang="ru-RU" sz="2400" b="1" i="1" dirty="0" smtClean="0">
                <a:latin typeface="Comic Sans MS" pitchFamily="66" charset="0"/>
              </a:rPr>
              <a:t>охлаждение льда</a:t>
            </a:r>
            <a:endParaRPr lang="ru-RU" sz="2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6337300" cy="39243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7108" name="Picture 4" descr="https://ds04.infourok.ru/uploads/ex/1219/00028318-ce89512e/hello_html_m4c154f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772816"/>
            <a:ext cx="2112091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2700338" y="0"/>
            <a:ext cx="4176712" cy="5762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/>
              <a:t>“</a:t>
            </a:r>
            <a:r>
              <a:rPr lang="ru-RU" sz="3200" b="1" dirty="0"/>
              <a:t>Читаем график</a:t>
            </a:r>
            <a:r>
              <a:rPr lang="en-US" sz="3200" b="1" dirty="0"/>
              <a:t>”</a:t>
            </a:r>
            <a:endParaRPr lang="ru-RU" sz="3200" b="1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547813" y="620713"/>
            <a:ext cx="64452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Охарактеризуйте первоначальное состояние вещества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30438" y="620713"/>
            <a:ext cx="61579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Какие превращения происходят с веществом?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68313" y="620713"/>
            <a:ext cx="81375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Какие участки графика соответствуют </a:t>
            </a:r>
            <a:r>
              <a:rPr lang="ru-RU" b="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росту</a:t>
            </a:r>
            <a:r>
              <a:rPr lang="ru-RU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температуры вещества? </a:t>
            </a:r>
            <a:r>
              <a:rPr lang="ru-RU" b="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уменьшению</a:t>
            </a:r>
            <a:r>
              <a:rPr lang="ru-RU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?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 b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23850" y="620713"/>
            <a:ext cx="88201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Какой участок графика соответствует </a:t>
            </a:r>
            <a:r>
              <a:rPr lang="ru-RU" b="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росту</a:t>
            </a:r>
            <a:r>
              <a:rPr lang="ru-RU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внутренней энергии вещества? </a:t>
            </a:r>
            <a:r>
              <a:rPr lang="ru-RU" b="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уменьшению</a:t>
            </a:r>
            <a:r>
              <a:rPr lang="ru-RU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?</a:t>
            </a:r>
          </a:p>
        </p:txBody>
      </p:sp>
      <p:pic>
        <p:nvPicPr>
          <p:cNvPr id="16391" name="Picture 7" descr="pic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243013"/>
            <a:ext cx="3744912" cy="2617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6392" name="Picture 8" descr="pic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95400"/>
            <a:ext cx="3671888" cy="256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6393" name="Picture 9" descr="pic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005263"/>
            <a:ext cx="3671888" cy="2563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6394" name="Picture 10" descr="pic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005263"/>
            <a:ext cx="3744912" cy="261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563938" y="14128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8172450" y="1341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492500" y="41497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8172450" y="41497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7" grpId="1"/>
      <p:bldP spid="16388" grpId="0"/>
      <p:bldP spid="16388" grpId="1"/>
      <p:bldP spid="16389" grpId="0"/>
      <p:bldP spid="16389" grpId="1"/>
      <p:bldP spid="16390" grpId="0"/>
      <p:bldP spid="1639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55776" y="0"/>
            <a:ext cx="496914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“</a:t>
            </a:r>
            <a:r>
              <a:rPr lang="ru-RU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Читаем график</a:t>
            </a: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”</a:t>
            </a:r>
            <a:endParaRPr lang="ru-RU" sz="3200" b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8313" y="4076700"/>
            <a:ext cx="8675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В какой момент времени начался процесс плавления вещества?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8313" y="5149850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Сколько длилось: нагревание твердого тела</a:t>
            </a:r>
            <a:r>
              <a:rPr lang="en-US" dirty="0"/>
              <a:t>;</a:t>
            </a:r>
            <a:endParaRPr lang="ru-RU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627313" y="5510213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плавление вещества</a:t>
            </a:r>
            <a:r>
              <a:rPr lang="en-US" dirty="0"/>
              <a:t>;</a:t>
            </a:r>
            <a:endParaRPr lang="ru-RU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627313" y="587057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остывание жидкости?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68313" y="4437063"/>
            <a:ext cx="7451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В какой момент времени вещество кристаллизовалось?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68313" y="4791075"/>
            <a:ext cx="882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Чему равна температура плавления вещества? кристаллизации?</a:t>
            </a:r>
          </a:p>
        </p:txBody>
      </p:sp>
      <p:pic>
        <p:nvPicPr>
          <p:cNvPr id="17417" name="Picture 9" descr="pic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765175"/>
            <a:ext cx="6438900" cy="3173413"/>
          </a:xfr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  <p:bldP spid="17414" grpId="0"/>
      <p:bldP spid="17415" grpId="0"/>
      <p:bldP spid="174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660033"/>
                </a:solidFill>
              </a:rPr>
              <a:t>Задача из сборника Лукашика </a:t>
            </a:r>
            <a:r>
              <a:rPr lang="ru-RU" sz="6000" b="1" i="1" dirty="0">
                <a:solidFill>
                  <a:srgbClr val="660033"/>
                </a:solidFill>
              </a:rPr>
              <a:t>№ 1081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536" y="1988840"/>
            <a:ext cx="8229600" cy="3808080"/>
          </a:xfrm>
        </p:spPr>
        <p:txBody>
          <a:bodyPr/>
          <a:lstStyle/>
          <a:p>
            <a:pPr>
              <a:buFontTx/>
              <a:buNone/>
            </a:pPr>
            <a:r>
              <a:rPr lang="ru-RU" i="1" dirty="0"/>
              <a:t>   </a:t>
            </a:r>
            <a:r>
              <a:rPr lang="ru-RU" sz="4400" b="1" i="1" dirty="0">
                <a:solidFill>
                  <a:srgbClr val="0000CC"/>
                </a:solidFill>
              </a:rPr>
              <a:t>Сколько энергии приобретёт при плавлении кусок свинца массой 0,5 кг взятый при температуре 27°С ?</a:t>
            </a:r>
          </a:p>
        </p:txBody>
      </p:sp>
      <p:pic>
        <p:nvPicPr>
          <p:cNvPr id="68610" name="Picture 2" descr="https://shat-schshaturtorf.edumsko.ru/uploads/3000/2542/section/173971/46050/cropped-cropped-cropped-3395362-8eda5c6615496cef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653136"/>
            <a:ext cx="3888432" cy="205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>
            <p:ph/>
          </p:nvPr>
        </p:nvGraphicFramePr>
        <p:xfrm>
          <a:off x="250825" y="474663"/>
          <a:ext cx="8893175" cy="5907087"/>
        </p:xfrm>
        <a:graphic>
          <a:graphicData uri="http://schemas.openxmlformats.org/presentationml/2006/ole">
            <p:oleObj spid="_x0000_s65538" name="Формула" r:id="rId3" imgW="4584600" imgH="3098520" progId="Equation.3">
              <p:embed/>
            </p:oleObj>
          </a:graphicData>
        </a:graphic>
      </p:graphicFrame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779838" y="1341438"/>
            <a:ext cx="1724025" cy="925512"/>
            <a:chOff x="4666" y="2625"/>
            <a:chExt cx="2131" cy="1128"/>
          </a:xfrm>
        </p:grpSpPr>
        <p:sp>
          <p:nvSpPr>
            <p:cNvPr id="45060" name="AutoShape 4"/>
            <p:cNvSpPr>
              <a:spLocks noChangeAspect="1" noChangeArrowheads="1"/>
            </p:cNvSpPr>
            <p:nvPr/>
          </p:nvSpPr>
          <p:spPr bwMode="auto">
            <a:xfrm>
              <a:off x="4666" y="2625"/>
              <a:ext cx="2131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1" name="Line 5"/>
            <p:cNvSpPr>
              <a:spLocks noChangeShapeType="1"/>
            </p:cNvSpPr>
            <p:nvPr/>
          </p:nvSpPr>
          <p:spPr bwMode="auto">
            <a:xfrm flipV="1">
              <a:off x="4813" y="2632"/>
              <a:ext cx="0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2" name="Line 6"/>
            <p:cNvSpPr>
              <a:spLocks noChangeShapeType="1"/>
            </p:cNvSpPr>
            <p:nvPr/>
          </p:nvSpPr>
          <p:spPr bwMode="auto">
            <a:xfrm>
              <a:off x="4672" y="3468"/>
              <a:ext cx="21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4672" y="3329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 flipV="1">
              <a:off x="4813" y="2911"/>
              <a:ext cx="424" cy="4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5237" y="2911"/>
              <a:ext cx="1411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3348038" y="1844675"/>
            <a:ext cx="358775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27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492500" y="1484313"/>
            <a:ext cx="358775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327</a:t>
            </a: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2555875" y="188913"/>
            <a:ext cx="0" cy="5545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0" y="2133600"/>
            <a:ext cx="2555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1"/>
            <a:ext cx="8229600" cy="1008409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9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9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Цели урока                    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179512" y="1628800"/>
            <a:ext cx="840781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4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800" b="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1.Образовательная:</a:t>
            </a:r>
            <a:r>
              <a:rPr lang="ru-RU" sz="2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создать </a:t>
            </a:r>
            <a:r>
              <a:rPr lang="ru-RU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условия для понимания удельной теплоты плавления как физической величины</a:t>
            </a:r>
            <a:r>
              <a:rPr lang="ru-RU" sz="2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                         </a:t>
            </a:r>
            <a:r>
              <a:rPr lang="ru-RU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800" b="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Воспитательная: </a:t>
            </a:r>
            <a:r>
              <a:rPr lang="ru-RU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привить навыки культуры чтения графиков плавления и отвердевания. </a:t>
            </a:r>
            <a:r>
              <a:rPr lang="ru-RU" sz="2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</a:t>
            </a:r>
            <a:r>
              <a:rPr lang="ru-RU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3.Развивающая:</a:t>
            </a:r>
            <a:r>
              <a:rPr lang="ru-RU" sz="2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способствовать </a:t>
            </a:r>
          </a:p>
          <a:p>
            <a:pPr>
              <a:lnSpc>
                <a:spcPct val="150000"/>
              </a:lnSpc>
            </a:pPr>
            <a:r>
              <a:rPr lang="ru-RU" sz="2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применению </a:t>
            </a:r>
            <a:r>
              <a:rPr lang="ru-RU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полученных </a:t>
            </a:r>
            <a:r>
              <a:rPr lang="ru-RU" sz="2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знаний</a:t>
            </a:r>
          </a:p>
          <a:p>
            <a:pPr>
              <a:lnSpc>
                <a:spcPct val="150000"/>
              </a:lnSpc>
            </a:pPr>
            <a:r>
              <a:rPr lang="ru-RU" sz="2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решении задач.</a:t>
            </a:r>
            <a:endParaRPr lang="ru-RU" sz="24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674" name="Picture 2" descr="http://3.bp.blogspot.com/-603-WOQq4fg/UDUnGOHxoYI/AAAAAAAAA_k/6ZQ9trCo-r0/s1600/buh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149080"/>
            <a:ext cx="2870318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6000" b="1" smtClean="0">
                <a:solidFill>
                  <a:srgbClr val="FF0066"/>
                </a:solidFill>
                <a:latin typeface="Times New Roman" pitchFamily="18" charset="0"/>
              </a:rPr>
              <a:t>Домашнее задание: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7467600" cy="18288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ru-RU" sz="40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 12 – 15, читать, </a:t>
            </a:r>
          </a:p>
          <a:p>
            <a:pPr eaLnBrk="1" hangingPunct="1">
              <a:buFontTx/>
              <a:buNone/>
            </a:pP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отвечать на вопросы;</a:t>
            </a:r>
          </a:p>
          <a:p>
            <a:pPr eaLnBrk="1" hangingPunct="1">
              <a:buFontTx/>
              <a:buNone/>
            </a:pP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Упр.8 № 1 - 3</a:t>
            </a:r>
            <a:endParaRPr lang="en-US" alt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81000" y="37338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altLang="ru-RU" sz="5400" b="1" dirty="0">
              <a:solidFill>
                <a:srgbClr val="FF0066"/>
              </a:solidFill>
              <a:cs typeface="Arial" charset="0"/>
            </a:endParaRPr>
          </a:p>
        </p:txBody>
      </p:sp>
      <p:pic>
        <p:nvPicPr>
          <p:cNvPr id="41986" name="Picture 2" descr="https://im0-tub-ru.yandex.net/i?id=c228bf59c813a177a191ae30cb720450&amp;n=33&amp;h=215&amp;w=17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700808"/>
            <a:ext cx="3600400" cy="434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229600" cy="990600"/>
          </a:xfrm>
          <a:solidFill>
            <a:schemeClr val="bg1"/>
          </a:solidFill>
          <a:ln w="38100"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CC0000"/>
                </a:solidFill>
                <a:latin typeface="Times New Roman" pitchFamily="18" charset="0"/>
              </a:rPr>
              <a:t>Агрегатные состояния вещества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3400" y="1828800"/>
            <a:ext cx="2362200" cy="609600"/>
          </a:xfrm>
          <a:prstGeom prst="rect">
            <a:avLst/>
          </a:prstGeom>
          <a:solidFill>
            <a:schemeClr val="bg1"/>
          </a:solidFill>
          <a:ln w="349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rgbClr val="CC0000"/>
                </a:solidFill>
                <a:latin typeface="Times New Roman" pitchFamily="18" charset="0"/>
              </a:rPr>
              <a:t>Твердое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533400" y="2971800"/>
            <a:ext cx="2362200" cy="2689448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3200" b="1">
              <a:latin typeface="Times New Roman" pitchFamily="18" charset="0"/>
              <a:cs typeface="Arial" charset="0"/>
            </a:endParaRPr>
          </a:p>
          <a:p>
            <a:pPr algn="ctr"/>
            <a:endParaRPr lang="ru-RU" altLang="ru-RU" sz="4000" b="1">
              <a:latin typeface="Times New Roman" pitchFamily="18" charset="0"/>
            </a:endParaRPr>
          </a:p>
          <a:p>
            <a:pPr algn="ctr"/>
            <a:endParaRPr lang="ru-RU" altLang="ru-RU" sz="4000" b="1">
              <a:latin typeface="Times New Roman" pitchFamily="18" charset="0"/>
            </a:endParaRPr>
          </a:p>
          <a:p>
            <a:pPr algn="ctr"/>
            <a:r>
              <a:rPr lang="ru-RU" altLang="ru-RU" sz="4000" b="1">
                <a:latin typeface="Times New Roman" pitchFamily="18" charset="0"/>
              </a:rPr>
              <a:t>Еп </a:t>
            </a:r>
            <a:r>
              <a:rPr lang="en-US" altLang="ru-RU" sz="4000" b="1">
                <a:latin typeface="Times New Roman" pitchFamily="18" charset="0"/>
              </a:rPr>
              <a:t>»</a:t>
            </a:r>
            <a:r>
              <a:rPr lang="ru-RU" altLang="ru-RU" sz="4000" b="1">
                <a:latin typeface="Times New Roman" pitchFamily="18" charset="0"/>
              </a:rPr>
              <a:t> Ек</a:t>
            </a:r>
          </a:p>
          <a:p>
            <a:pPr algn="ctr"/>
            <a:r>
              <a:rPr lang="ru-RU" altLang="ru-RU" sz="2000" b="1">
                <a:latin typeface="Times New Roman" pitchFamily="18" charset="0"/>
              </a:rPr>
              <a:t>молекул</a:t>
            </a:r>
            <a:endParaRPr lang="en-US" altLang="ru-RU" sz="2000" b="1">
              <a:latin typeface="Times New Roman" pitchFamily="18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429000" y="2971800"/>
            <a:ext cx="2362200" cy="2617440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b="1"/>
          </a:p>
          <a:p>
            <a:pPr algn="ctr"/>
            <a:endParaRPr lang="ru-RU" altLang="ru-RU" b="1"/>
          </a:p>
          <a:p>
            <a:pPr algn="ctr"/>
            <a:endParaRPr lang="ru-RU" altLang="ru-RU" sz="4000" b="1">
              <a:latin typeface="Times New Roman" pitchFamily="18" charset="0"/>
            </a:endParaRPr>
          </a:p>
          <a:p>
            <a:pPr algn="ctr"/>
            <a:endParaRPr lang="ru-RU" altLang="ru-RU" sz="4000" b="1">
              <a:latin typeface="Times New Roman" pitchFamily="18" charset="0"/>
            </a:endParaRPr>
          </a:p>
          <a:p>
            <a:pPr algn="ctr"/>
            <a:r>
              <a:rPr lang="ru-RU" altLang="ru-RU" sz="4000" b="1">
                <a:latin typeface="Times New Roman" pitchFamily="18" charset="0"/>
              </a:rPr>
              <a:t>Еп </a:t>
            </a:r>
            <a:r>
              <a:rPr lang="en-US" altLang="ru-RU" sz="4000" b="1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>
                <a:latin typeface="Times New Roman" pitchFamily="18" charset="0"/>
              </a:rPr>
              <a:t>Ек</a:t>
            </a:r>
          </a:p>
          <a:p>
            <a:pPr algn="ctr"/>
            <a:r>
              <a:rPr lang="ru-RU" altLang="ru-RU" b="1">
                <a:latin typeface="Times New Roman" pitchFamily="18" charset="0"/>
              </a:rPr>
              <a:t>молекул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248400" y="2971800"/>
            <a:ext cx="2362200" cy="2689448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dirty="0"/>
          </a:p>
          <a:p>
            <a:pPr algn="ctr"/>
            <a:endParaRPr lang="ru-RU" altLang="ru-RU" dirty="0"/>
          </a:p>
          <a:p>
            <a:pPr algn="ctr"/>
            <a:endParaRPr lang="ru-RU" altLang="ru-RU" sz="3600" b="1" dirty="0">
              <a:latin typeface="Times New Roman" pitchFamily="18" charset="0"/>
            </a:endParaRPr>
          </a:p>
          <a:p>
            <a:pPr algn="ctr"/>
            <a:endParaRPr lang="ru-RU" altLang="ru-RU" sz="3600" b="1" dirty="0">
              <a:latin typeface="Times New Roman" pitchFamily="18" charset="0"/>
            </a:endParaRPr>
          </a:p>
          <a:p>
            <a:pPr algn="ctr"/>
            <a:r>
              <a:rPr lang="ru-RU" altLang="ru-RU" sz="3600" b="1" dirty="0" err="1">
                <a:latin typeface="Times New Roman" pitchFamily="18" charset="0"/>
              </a:rPr>
              <a:t>Еп</a:t>
            </a:r>
            <a:r>
              <a:rPr lang="ru-RU" altLang="ru-RU" sz="3600" b="1" dirty="0">
                <a:latin typeface="Times New Roman" pitchFamily="18" charset="0"/>
              </a:rPr>
              <a:t> </a:t>
            </a:r>
            <a:r>
              <a:rPr lang="en-US" altLang="ru-RU" sz="36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3600" b="1" dirty="0">
                <a:latin typeface="Times New Roman" pitchFamily="18" charset="0"/>
              </a:rPr>
              <a:t> </a:t>
            </a:r>
            <a:r>
              <a:rPr lang="ru-RU" altLang="ru-RU" sz="3600" b="1" dirty="0" err="1">
                <a:latin typeface="Times New Roman" pitchFamily="18" charset="0"/>
              </a:rPr>
              <a:t>Ек</a:t>
            </a:r>
            <a:endParaRPr lang="ru-RU" altLang="ru-RU" sz="3600" b="1" dirty="0">
              <a:latin typeface="Times New Roman" pitchFamily="18" charset="0"/>
            </a:endParaRPr>
          </a:p>
          <a:p>
            <a:pPr algn="ctr"/>
            <a:r>
              <a:rPr lang="ru-RU" altLang="ru-RU" b="1" dirty="0">
                <a:latin typeface="Times New Roman" pitchFamily="18" charset="0"/>
              </a:rPr>
              <a:t>молекул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429000" y="1828800"/>
            <a:ext cx="2362200" cy="609600"/>
          </a:xfrm>
          <a:prstGeom prst="rect">
            <a:avLst/>
          </a:prstGeom>
          <a:solidFill>
            <a:srgbClr val="FFFFFF"/>
          </a:solidFill>
          <a:ln w="349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rgbClr val="CC0000"/>
                </a:solidFill>
                <a:latin typeface="Times New Roman" pitchFamily="18" charset="0"/>
              </a:rPr>
              <a:t>Жидкое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248400" y="1828800"/>
            <a:ext cx="2362200" cy="609600"/>
          </a:xfrm>
          <a:prstGeom prst="rect">
            <a:avLst/>
          </a:prstGeom>
          <a:solidFill>
            <a:srgbClr val="FFFFFF"/>
          </a:solidFill>
          <a:ln w="349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rgbClr val="CC0000"/>
                </a:solidFill>
                <a:latin typeface="Times New Roman" pitchFamily="18" charset="0"/>
              </a:rPr>
              <a:t>Газообразное</a:t>
            </a:r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4343400" y="1371600"/>
            <a:ext cx="485775" cy="533400"/>
          </a:xfrm>
          <a:prstGeom prst="downArrow">
            <a:avLst>
              <a:gd name="adj1" fmla="val 50000"/>
              <a:gd name="adj2" fmla="val 27451"/>
            </a:avLst>
          </a:prstGeom>
          <a:solidFill>
            <a:srgbClr val="FFFF00"/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2819400" y="1905000"/>
            <a:ext cx="838200" cy="485775"/>
          </a:xfrm>
          <a:prstGeom prst="leftRightArrow">
            <a:avLst>
              <a:gd name="adj1" fmla="val 50000"/>
              <a:gd name="adj2" fmla="val 34510"/>
            </a:avLst>
          </a:prstGeom>
          <a:solidFill>
            <a:srgbClr val="FF33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>
            <a:off x="5486400" y="1905000"/>
            <a:ext cx="838200" cy="485775"/>
          </a:xfrm>
          <a:prstGeom prst="leftRightArrow">
            <a:avLst>
              <a:gd name="adj1" fmla="val 50000"/>
              <a:gd name="adj2" fmla="val 34510"/>
            </a:avLst>
          </a:prstGeom>
          <a:solidFill>
            <a:srgbClr val="FF33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2552" name="Picture 24" descr="img2"/>
          <p:cNvPicPr>
            <a:picLocks noChangeAspect="1" noChangeArrowheads="1"/>
          </p:cNvPicPr>
          <p:nvPr/>
        </p:nvPicPr>
        <p:blipFill>
          <a:blip r:embed="rId2" cstate="print"/>
          <a:srcRect t="68031" r="30237" b="5292"/>
          <a:stretch>
            <a:fillRect/>
          </a:stretch>
        </p:blipFill>
        <p:spPr bwMode="auto">
          <a:xfrm>
            <a:off x="6705600" y="3124200"/>
            <a:ext cx="16605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Picture 25" descr="img2"/>
          <p:cNvPicPr>
            <a:picLocks noChangeAspect="1" noChangeArrowheads="1"/>
          </p:cNvPicPr>
          <p:nvPr/>
        </p:nvPicPr>
        <p:blipFill>
          <a:blip r:embed="rId3" cstate="print"/>
          <a:srcRect l="30237" t="30237" b="34016"/>
          <a:stretch>
            <a:fillRect/>
          </a:stretch>
        </p:blipFill>
        <p:spPr bwMode="auto">
          <a:xfrm>
            <a:off x="3886200" y="31242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4" name="Picture 26" descr="img2"/>
          <p:cNvPicPr>
            <a:picLocks noChangeAspect="1" noChangeArrowheads="1"/>
          </p:cNvPicPr>
          <p:nvPr/>
        </p:nvPicPr>
        <p:blipFill>
          <a:blip r:embed="rId2" cstate="print"/>
          <a:srcRect l="3024" r="21165" b="65009"/>
          <a:stretch>
            <a:fillRect/>
          </a:stretch>
        </p:blipFill>
        <p:spPr bwMode="auto">
          <a:xfrm>
            <a:off x="990600" y="3200400"/>
            <a:ext cx="137636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6" name="AutoShape 28"/>
          <p:cNvSpPr>
            <a:spLocks noChangeArrowheads="1"/>
          </p:cNvSpPr>
          <p:nvPr/>
        </p:nvSpPr>
        <p:spPr bwMode="auto">
          <a:xfrm>
            <a:off x="7162800" y="1371600"/>
            <a:ext cx="485775" cy="533400"/>
          </a:xfrm>
          <a:prstGeom prst="downArrow">
            <a:avLst>
              <a:gd name="adj1" fmla="val 50000"/>
              <a:gd name="adj2" fmla="val 27451"/>
            </a:avLst>
          </a:prstGeom>
          <a:solidFill>
            <a:srgbClr val="FFFF00"/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7" name="AutoShape 29"/>
          <p:cNvSpPr>
            <a:spLocks noChangeArrowheads="1"/>
          </p:cNvSpPr>
          <p:nvPr/>
        </p:nvSpPr>
        <p:spPr bwMode="auto">
          <a:xfrm>
            <a:off x="1524000" y="1371600"/>
            <a:ext cx="485775" cy="533400"/>
          </a:xfrm>
          <a:prstGeom prst="downArrow">
            <a:avLst>
              <a:gd name="adj1" fmla="val 50000"/>
              <a:gd name="adj2" fmla="val 27451"/>
            </a:avLst>
          </a:prstGeom>
          <a:solidFill>
            <a:srgbClr val="FFFF00"/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8" name="AutoShape 30"/>
          <p:cNvSpPr>
            <a:spLocks noChangeArrowheads="1"/>
          </p:cNvSpPr>
          <p:nvPr/>
        </p:nvSpPr>
        <p:spPr bwMode="auto">
          <a:xfrm>
            <a:off x="4343400" y="2362200"/>
            <a:ext cx="485775" cy="762000"/>
          </a:xfrm>
          <a:prstGeom prst="downArrow">
            <a:avLst>
              <a:gd name="adj1" fmla="val 50000"/>
              <a:gd name="adj2" fmla="val 39216"/>
            </a:avLst>
          </a:prstGeom>
          <a:solidFill>
            <a:srgbClr val="FFFF00"/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9" name="AutoShape 31"/>
          <p:cNvSpPr>
            <a:spLocks noChangeArrowheads="1"/>
          </p:cNvSpPr>
          <p:nvPr/>
        </p:nvSpPr>
        <p:spPr bwMode="auto">
          <a:xfrm>
            <a:off x="1524000" y="2362200"/>
            <a:ext cx="485775" cy="762000"/>
          </a:xfrm>
          <a:prstGeom prst="downArrow">
            <a:avLst>
              <a:gd name="adj1" fmla="val 50000"/>
              <a:gd name="adj2" fmla="val 39216"/>
            </a:avLst>
          </a:prstGeom>
          <a:solidFill>
            <a:srgbClr val="FFFF00"/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60" name="AutoShape 32"/>
          <p:cNvSpPr>
            <a:spLocks noChangeArrowheads="1"/>
          </p:cNvSpPr>
          <p:nvPr/>
        </p:nvSpPr>
        <p:spPr bwMode="auto">
          <a:xfrm>
            <a:off x="7162800" y="2362200"/>
            <a:ext cx="485775" cy="762000"/>
          </a:xfrm>
          <a:prstGeom prst="downArrow">
            <a:avLst>
              <a:gd name="adj1" fmla="val 50000"/>
              <a:gd name="adj2" fmla="val 39216"/>
            </a:avLst>
          </a:prstGeom>
          <a:solidFill>
            <a:srgbClr val="FFFF00"/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22" name="Picture 2" descr="https://thumbs.dreamstime.com/z/owl-book-red-bookmark-white-background-5127168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BEE"/>
              </a:clrFrom>
              <a:clrTo>
                <a:srgbClr val="FEFBEE">
                  <a:alpha val="0"/>
                </a:srgbClr>
              </a:clrTo>
            </a:clrChange>
          </a:blip>
          <a:srcRect l="51244" t="7057" b="11783"/>
          <a:stretch>
            <a:fillRect/>
          </a:stretch>
        </p:blipFill>
        <p:spPr bwMode="auto">
          <a:xfrm>
            <a:off x="8060249" y="5610441"/>
            <a:ext cx="1083751" cy="1247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7" grpId="0" animBg="1"/>
      <p:bldP spid="22538" grpId="0" animBg="1"/>
      <p:bldP spid="22539" grpId="0" animBg="1"/>
      <p:bldP spid="22541" grpId="0" animBg="1"/>
      <p:bldP spid="22542" grpId="0" animBg="1"/>
      <p:bldP spid="22546" grpId="0" animBg="1"/>
      <p:bldP spid="22547" grpId="0" animBg="1"/>
      <p:bldP spid="22548" grpId="0" animBg="1"/>
      <p:bldP spid="22556" grpId="0" animBg="1"/>
      <p:bldP spid="22557" grpId="0" animBg="1"/>
      <p:bldP spid="22558" grpId="0" animBg="1"/>
      <p:bldP spid="22559" grpId="0" animBg="1"/>
      <p:bldP spid="225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348038" y="188913"/>
            <a:ext cx="3168650" cy="11525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>
              <a:solidFill>
                <a:srgbClr val="33CCFF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011863" y="3933825"/>
            <a:ext cx="2808287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042988" y="3933825"/>
            <a:ext cx="2951162" cy="1222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995738" y="549275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ЖИДКОСТЬ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403350" y="4292600"/>
            <a:ext cx="259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Твердое тело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372225" y="4292600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ГАЗ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2195513" y="1341438"/>
            <a:ext cx="1728787" cy="2592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2987675" y="1341438"/>
            <a:ext cx="1584325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3995738" y="4221163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3995738" y="4724400"/>
            <a:ext cx="20177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 flipV="1">
            <a:off x="5867400" y="1341438"/>
            <a:ext cx="2233613" cy="2592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5148263" y="1341438"/>
            <a:ext cx="2232025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 rot="17921049">
            <a:off x="2894013" y="2370137"/>
            <a:ext cx="231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FF0066"/>
                </a:solidFill>
              </a:rPr>
              <a:t>кристаллизация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 rot="-3501613">
            <a:off x="1779588" y="2336800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плавление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 rot="2961279">
            <a:off x="4378325" y="2351088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FF"/>
                </a:solidFill>
              </a:rPr>
              <a:t>парообразование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 rot="3029404">
            <a:off x="6115051" y="2154237"/>
            <a:ext cx="189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0066"/>
                </a:solidFill>
              </a:rPr>
              <a:t>конденсация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067175" y="3716338"/>
            <a:ext cx="187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сублимация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3995738" y="4868863"/>
            <a:ext cx="208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663300"/>
                </a:solidFill>
              </a:rPr>
              <a:t>десублимация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 rot="10800000" flipV="1">
            <a:off x="1763688" y="5301620"/>
            <a:ext cx="7380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шесть процессов, которые определяют варианты перехода вещества из одного агрегатного состояния в другое.</a:t>
            </a:r>
          </a:p>
          <a:p>
            <a:endParaRPr lang="ru-RU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0" name="AutoShape 2" descr="http://www.lyblino.ru/photos/5984ab0b085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://www.lyblino.ru/photos/5984ab0b085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://www.lyblino.ru/photos/5984ab0b085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http://www.lyblino.ru/photos/5984ab0b085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http://www.lyblino.ru/photos/5984ab0b085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0" name="Picture 12" descr="https://st.depositphotos.com/1157310/2204/v/950/depositphotos_22041759-stock-illustration-owl-with-degree-or-qualific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48690"/>
            <a:ext cx="1664377" cy="21093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2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0489" grpId="0"/>
      <p:bldP spid="20497" grpId="0"/>
      <p:bldP spid="20499" grpId="0"/>
      <p:bldP spid="20500" grpId="0"/>
      <p:bldP spid="20502" grpId="0"/>
      <p:bldP spid="20503" grpId="0"/>
      <p:bldP spid="205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331640" y="2132856"/>
            <a:ext cx="7596336" cy="2016224"/>
          </a:xfrm>
          <a:prstGeom prst="cloudCallout">
            <a:avLst>
              <a:gd name="adj1" fmla="val -43741"/>
              <a:gd name="adj2" fmla="val 121208"/>
            </a:avLst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660033"/>
                </a:solidFill>
              </a:rPr>
              <a:t>Если мы передаём телу энергию, то мы плавим, превращаем в пар, нагреваем.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2800" b="1" i="1" dirty="0"/>
              <a:t>Чтобы сказать, в каком агрегатном состоянии находиться тело, нужно знать условия, при которых вещество переходит из одного состояния в другое.</a:t>
            </a:r>
            <a:r>
              <a:rPr lang="ru-RU" sz="4000" dirty="0"/>
              <a:t> 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3563888" y="4437112"/>
            <a:ext cx="5400427" cy="1873250"/>
          </a:xfrm>
          <a:prstGeom prst="wedgeRectCallout">
            <a:avLst>
              <a:gd name="adj1" fmla="val -43819"/>
              <a:gd name="adj2" fmla="val 66866"/>
            </a:avLst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000066"/>
                </a:solidFill>
              </a:rPr>
              <a:t>Если энергия выделяется, то тело остывает, конденсируется, кристаллизуется.</a:t>
            </a:r>
          </a:p>
        </p:txBody>
      </p:sp>
      <p:pic>
        <p:nvPicPr>
          <p:cNvPr id="26626" name="Picture 2" descr="http://img.espicture.ru/15/kartinki-sovyi--v-oychkah-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1656184" cy="1553534"/>
          </a:xfrm>
          <a:prstGeom prst="rect">
            <a:avLst/>
          </a:prstGeom>
          <a:noFill/>
        </p:spPr>
      </p:pic>
      <p:sp>
        <p:nvSpPr>
          <p:cNvPr id="26628" name="AutoShape 4" descr="http://www.lyblino.ru/photos/5984ab0b085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6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96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194" grpId="0"/>
      <p:bldP spid="82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229600" cy="1381025"/>
          </a:xfrm>
        </p:spPr>
        <p:txBody>
          <a:bodyPr>
            <a:normAutofit/>
          </a:bodyPr>
          <a:lstStyle/>
          <a:p>
            <a:r>
              <a:rPr lang="ru-RU" sz="2400" b="1" i="1" u="sng" dirty="0">
                <a:solidFill>
                  <a:srgbClr val="660033"/>
                </a:solidFill>
              </a:rPr>
              <a:t>ПЛАВЛЕНИЕ </a:t>
            </a:r>
            <a:r>
              <a:rPr lang="ru-RU" i="1" dirty="0">
                <a:solidFill>
                  <a:srgbClr val="660033"/>
                </a:solidFill>
              </a:rPr>
              <a:t>– </a:t>
            </a:r>
            <a:r>
              <a:rPr lang="ru-RU" b="1" i="1" dirty="0">
                <a:solidFill>
                  <a:srgbClr val="660033"/>
                </a:solidFill>
              </a:rPr>
              <a:t>ЭТО ПРОЦЕСС ПЕРЕХОДА ИЗ ТВЁРДОГО СОСТОЯНИЯ В ЖИДКОЕ.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11560" y="1628800"/>
            <a:ext cx="79200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 i="1" u="sng" dirty="0">
                <a:solidFill>
                  <a:srgbClr val="CC3300"/>
                </a:solidFill>
              </a:rPr>
              <a:t>ТЕМПЕРАТУРА ПЛАВЛЕНИЯ</a:t>
            </a:r>
            <a:r>
              <a:rPr lang="ru-RU" sz="2800" b="1" i="1" dirty="0">
                <a:solidFill>
                  <a:srgbClr val="CC3300"/>
                </a:solidFill>
              </a:rPr>
              <a:t> – ЭТО ТЕМПЕРАТУРА, </a:t>
            </a:r>
          </a:p>
          <a:p>
            <a:r>
              <a:rPr lang="ru-RU" sz="2800" b="1" i="1" dirty="0">
                <a:solidFill>
                  <a:srgbClr val="CC3300"/>
                </a:solidFill>
              </a:rPr>
              <a:t>ПРИ КОТОРОЙ ТЕЛО ПЛАВИТСЯ.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1520" y="2708920"/>
            <a:ext cx="82804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 b="1" i="1" u="sng" dirty="0">
                <a:solidFill>
                  <a:srgbClr val="003300"/>
                </a:solidFill>
              </a:rPr>
              <a:t>ТАБЛИЦА №3 (стр.32)</a:t>
            </a:r>
          </a:p>
          <a:p>
            <a:r>
              <a:rPr lang="ru-RU" sz="2400" b="1" i="1" dirty="0">
                <a:solidFill>
                  <a:srgbClr val="000066"/>
                </a:solidFill>
              </a:rPr>
              <a:t>лёд плавится, если его внести в комнату (0°С);</a:t>
            </a:r>
            <a:r>
              <a:rPr lang="ru-RU" sz="2400" b="1" i="1" dirty="0"/>
              <a:t> </a:t>
            </a:r>
          </a:p>
          <a:p>
            <a:r>
              <a:rPr lang="ru-RU" sz="2400" b="1" i="1" dirty="0">
                <a:solidFill>
                  <a:srgbClr val="003300"/>
                </a:solidFill>
              </a:rPr>
              <a:t>олово плавится на спиртовке (232°С);</a:t>
            </a:r>
          </a:p>
          <a:p>
            <a:r>
              <a:rPr lang="ru-RU" sz="2400" b="1" i="1" dirty="0">
                <a:solidFill>
                  <a:srgbClr val="660033"/>
                </a:solidFill>
              </a:rPr>
              <a:t>железо плавят в доменных печах (1539°С);</a:t>
            </a:r>
          </a:p>
          <a:p>
            <a:r>
              <a:rPr lang="ru-RU" sz="2400" b="1" i="1" dirty="0">
                <a:solidFill>
                  <a:srgbClr val="000066"/>
                </a:solidFill>
              </a:rPr>
              <a:t>калий плавится в горячей воде (63°С);</a:t>
            </a:r>
          </a:p>
          <a:p>
            <a:r>
              <a:rPr lang="ru-RU" sz="2400" b="1" i="1" dirty="0">
                <a:solidFill>
                  <a:srgbClr val="003300"/>
                </a:solidFill>
              </a:rPr>
              <a:t>ртуть плавится при - 39°С.</a:t>
            </a:r>
          </a:p>
        </p:txBody>
      </p:sp>
      <p:pic>
        <p:nvPicPr>
          <p:cNvPr id="33794" name="Picture 2" descr="http://www.sales.zp.ua/filebase/img/1444723108_1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DF2"/>
              </a:clrFrom>
              <a:clrTo>
                <a:srgbClr val="ECED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9892" y="4077072"/>
            <a:ext cx="2750018" cy="2310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457200"/>
            <a:ext cx="8382000" cy="1066800"/>
          </a:xfrm>
          <a:solidFill>
            <a:schemeClr val="bg1"/>
          </a:solidFill>
          <a:ln w="31750">
            <a:solidFill>
              <a:srgbClr val="CC0000"/>
            </a:solidFill>
          </a:ln>
        </p:spPr>
        <p:txBody>
          <a:bodyPr/>
          <a:lstStyle/>
          <a:p>
            <a:pPr algn="ctr" eaLnBrk="1" hangingPunct="1">
              <a:lnSpc>
                <a:spcPct val="70000"/>
              </a:lnSpc>
              <a:buFontTx/>
              <a:buNone/>
              <a:defRPr/>
            </a:pPr>
            <a:r>
              <a:rPr lang="ru-RU" altLang="ru-RU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Подумаем!!!</a:t>
            </a:r>
            <a:endParaRPr lang="ru-RU" altLang="ru-RU" sz="4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81000" y="4114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ru-RU" altLang="ru-RU" sz="2400" b="1" dirty="0">
                <a:latin typeface="Times New Roman" pitchFamily="18" charset="0"/>
              </a:rPr>
              <a:t>2. Как изменяется энергия молекул и их расположение?</a:t>
            </a:r>
            <a:endParaRPr lang="ru-RU" altLang="ru-RU" sz="2400" b="1" u="sng" dirty="0">
              <a:latin typeface="Times New Roman" pitchFamily="18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81000" y="37338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ru-RU" altLang="ru-RU" sz="2400" b="1" dirty="0">
                <a:latin typeface="Times New Roman" pitchFamily="18" charset="0"/>
              </a:rPr>
              <a:t>1. Как изменяется внутренняя энергия вещества?</a:t>
            </a:r>
            <a:endParaRPr lang="ru-RU" altLang="ru-RU" sz="2400" b="1" u="sng" dirty="0">
              <a:latin typeface="Times New Roman" pitchFamily="18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81000" y="53340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ru-RU" altLang="ru-RU" sz="2400" b="1" dirty="0">
                <a:latin typeface="Times New Roman" pitchFamily="18" charset="0"/>
              </a:rPr>
              <a:t>5. Изменяются ли молекулы вещества при плавлении?</a:t>
            </a:r>
            <a:endParaRPr lang="ru-RU" altLang="ru-RU" sz="2400" b="1" u="sng" dirty="0">
              <a:latin typeface="Times New Roman" pitchFamily="18" charset="0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381000" y="57150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ru-RU" altLang="ru-RU" sz="2400" b="1" dirty="0">
                <a:latin typeface="Times New Roman" pitchFamily="18" charset="0"/>
              </a:rPr>
              <a:t>6. Как изменяется температура вещества при плавлении?</a:t>
            </a:r>
            <a:endParaRPr lang="ru-RU" altLang="ru-RU" sz="2400" b="1" u="sng" dirty="0">
              <a:latin typeface="Times New Roman" pitchFamily="18" charset="0"/>
            </a:endParaRPr>
          </a:p>
        </p:txBody>
      </p:sp>
      <p:pic>
        <p:nvPicPr>
          <p:cNvPr id="6151" name="Picture 8" descr="жидкость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52600"/>
            <a:ext cx="29718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381000" y="49530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ru-RU" altLang="ru-RU" sz="2400" b="1" dirty="0">
                <a:latin typeface="Times New Roman" pitchFamily="18" charset="0"/>
              </a:rPr>
              <a:t>4. В какой момент  тело начнет плавиться?</a:t>
            </a:r>
            <a:endParaRPr lang="ru-RU" altLang="ru-RU" sz="2400" b="1" u="sng" dirty="0">
              <a:latin typeface="Times New Roman" pitchFamily="18" charset="0"/>
            </a:endParaRPr>
          </a:p>
        </p:txBody>
      </p:sp>
      <p:sp>
        <p:nvSpPr>
          <p:cNvPr id="6153" name="AutoShape 11"/>
          <p:cNvSpPr>
            <a:spLocks noChangeArrowheads="1"/>
          </p:cNvSpPr>
          <p:nvPr/>
        </p:nvSpPr>
        <p:spPr bwMode="auto">
          <a:xfrm rot="-5400000">
            <a:off x="4075113" y="2097087"/>
            <a:ext cx="1009650" cy="1235075"/>
          </a:xfrm>
          <a:prstGeom prst="downArrow">
            <a:avLst>
              <a:gd name="adj1" fmla="val 50000"/>
              <a:gd name="adj2" fmla="val 30582"/>
            </a:avLst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2800"/>
          </a:p>
        </p:txBody>
      </p:sp>
      <p:pic>
        <p:nvPicPr>
          <p:cNvPr id="6156" name="Picture 9" descr="твердое тело1"/>
          <p:cNvPicPr>
            <a:picLocks noChangeAspect="1" noChangeArrowheads="1"/>
          </p:cNvPicPr>
          <p:nvPr/>
        </p:nvPicPr>
        <p:blipFill>
          <a:blip r:embed="rId3" cstate="print"/>
          <a:srcRect l="4724" t="7559" r="4724" b="4535"/>
          <a:stretch>
            <a:fillRect/>
          </a:stretch>
        </p:blipFill>
        <p:spPr bwMode="auto">
          <a:xfrm>
            <a:off x="762000" y="1752600"/>
            <a:ext cx="2981325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Rectangle 4"/>
          <p:cNvSpPr>
            <a:spLocks noChangeArrowheads="1"/>
          </p:cNvSpPr>
          <p:nvPr/>
        </p:nvSpPr>
        <p:spPr bwMode="auto">
          <a:xfrm>
            <a:off x="381000" y="45720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ru-RU" altLang="ru-RU" sz="2400" b="1" dirty="0">
                <a:latin typeface="Times New Roman" pitchFamily="18" charset="0"/>
              </a:rPr>
              <a:t>3. Как изменяется характер движения молекул?</a:t>
            </a:r>
            <a:endParaRPr lang="ru-RU" altLang="ru-RU" sz="2400" b="1" u="sng" dirty="0">
              <a:latin typeface="Times New Roman" pitchFamily="18" charset="0"/>
            </a:endParaRPr>
          </a:p>
        </p:txBody>
      </p:sp>
      <p:sp>
        <p:nvSpPr>
          <p:cNvPr id="6161" name="TextBox 17"/>
          <p:cNvSpPr txBox="1">
            <a:spLocks noChangeArrowheads="1"/>
          </p:cNvSpPr>
          <p:nvPr/>
        </p:nvSpPr>
        <p:spPr bwMode="auto">
          <a:xfrm>
            <a:off x="5486400" y="2057400"/>
            <a:ext cx="2667000" cy="1190625"/>
          </a:xfrm>
          <a:prstGeom prst="rect">
            <a:avLst/>
          </a:prstGeom>
          <a:solidFill>
            <a:schemeClr val="bg1">
              <a:alpha val="6117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CC0000"/>
                </a:solidFill>
              </a:rPr>
              <a:t>Внутренняя энергия жидкости </a:t>
            </a:r>
          </a:p>
          <a:p>
            <a:pPr algn="ctr"/>
            <a:r>
              <a:rPr lang="ru-RU" altLang="ru-RU" b="1">
                <a:solidFill>
                  <a:srgbClr val="CC0000"/>
                </a:solidFill>
              </a:rPr>
              <a:t>больше, чем </a:t>
            </a:r>
          </a:p>
          <a:p>
            <a:pPr algn="ctr"/>
            <a:r>
              <a:rPr lang="ru-RU" altLang="ru-RU" b="1">
                <a:solidFill>
                  <a:srgbClr val="CC0000"/>
                </a:solidFill>
              </a:rPr>
              <a:t>у твёрдого тела</a:t>
            </a:r>
          </a:p>
        </p:txBody>
      </p:sp>
      <p:sp>
        <p:nvSpPr>
          <p:cNvPr id="6162" name="Rectangle 7"/>
          <p:cNvSpPr>
            <a:spLocks noChangeArrowheads="1"/>
          </p:cNvSpPr>
          <p:nvPr/>
        </p:nvSpPr>
        <p:spPr bwMode="auto">
          <a:xfrm>
            <a:off x="381000" y="60960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ru-RU" altLang="ru-RU" sz="2400" b="1" dirty="0">
                <a:latin typeface="Times New Roman" pitchFamily="18" charset="0"/>
              </a:rPr>
              <a:t>7. Сравните внутреннюю энергию твердого тела и жидкости</a:t>
            </a:r>
            <a:endParaRPr lang="ru-RU" altLang="ru-RU" sz="2400" b="1" u="sng" dirty="0">
              <a:latin typeface="Times New Roman" pitchFamily="18" charset="0"/>
            </a:endParaRPr>
          </a:p>
        </p:txBody>
      </p:sp>
      <p:pic>
        <p:nvPicPr>
          <p:cNvPr id="6164" name="Picture 20" descr="28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362200"/>
            <a:ext cx="1152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1066800" y="2209800"/>
            <a:ext cx="2476500" cy="701675"/>
          </a:xfrm>
          <a:prstGeom prst="rect">
            <a:avLst/>
          </a:prstGeom>
          <a:solidFill>
            <a:srgbClr val="FFFFFF">
              <a:alpha val="6117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ru-RU" sz="2000" b="1">
                <a:solidFill>
                  <a:srgbClr val="CC0000"/>
                </a:solidFill>
                <a:latin typeface="Times New Roman" pitchFamily="18" charset="0"/>
              </a:rPr>
              <a:t>Тело </a:t>
            </a:r>
          </a:p>
          <a:p>
            <a:pPr algn="ctr"/>
            <a:r>
              <a:rPr lang="ru-RU" altLang="ru-RU" sz="2000" b="1">
                <a:solidFill>
                  <a:srgbClr val="CC0000"/>
                </a:solidFill>
                <a:latin typeface="Times New Roman" pitchFamily="18" charset="0"/>
              </a:rPr>
              <a:t>принимает энергию</a:t>
            </a:r>
          </a:p>
        </p:txBody>
      </p:sp>
      <p:pic>
        <p:nvPicPr>
          <p:cNvPr id="16" name="Picture 4" descr="https://englishwithatwist.com/wp-content/uploads/2014/03/Grammar-owl_2-803x102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0"/>
            <a:ext cx="1524614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6150" grpId="0"/>
      <p:bldP spid="6152" grpId="0"/>
      <p:bldP spid="6153" grpId="0" animBg="1"/>
      <p:bldP spid="6160" grpId="0"/>
      <p:bldP spid="6161" grpId="0" animBg="1"/>
      <p:bldP spid="6162" grpId="0"/>
      <p:bldP spid="61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 flipV="1">
            <a:off x="762000" y="4572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 flipV="1">
            <a:off x="457200" y="2971800"/>
            <a:ext cx="3346450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762000" y="2209800"/>
            <a:ext cx="762000" cy="15081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1524000" y="2209800"/>
            <a:ext cx="1439863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2971800" y="762000"/>
            <a:ext cx="685800" cy="14573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127" name="Object 10"/>
          <p:cNvGraphicFramePr>
            <a:graphicFrameLocks noChangeAspect="1"/>
          </p:cNvGraphicFramePr>
          <p:nvPr/>
        </p:nvGraphicFramePr>
        <p:xfrm>
          <a:off x="76200" y="457200"/>
          <a:ext cx="627063" cy="346075"/>
        </p:xfrm>
        <a:graphic>
          <a:graphicData uri="http://schemas.openxmlformats.org/presentationml/2006/ole">
            <p:oleObj spid="_x0000_s36866" name="Equation" r:id="rId3" imgW="368140" imgH="203112" progId="">
              <p:embed/>
            </p:oleObj>
          </a:graphicData>
        </a:graphic>
      </p:graphicFrame>
      <p:graphicFrame>
        <p:nvGraphicFramePr>
          <p:cNvPr id="5128" name="Object 11"/>
          <p:cNvGraphicFramePr>
            <a:graphicFrameLocks noChangeAspect="1"/>
          </p:cNvGraphicFramePr>
          <p:nvPr/>
        </p:nvGraphicFramePr>
        <p:xfrm>
          <a:off x="3048000" y="3124200"/>
          <a:ext cx="757238" cy="303213"/>
        </p:xfrm>
        <a:graphic>
          <a:graphicData uri="http://schemas.openxmlformats.org/presentationml/2006/ole">
            <p:oleObj spid="_x0000_s36867" name="Equation" r:id="rId4" imgW="444114" imgH="177646" progId="">
              <p:embed/>
            </p:oleObj>
          </a:graphicData>
        </a:graphic>
      </p:graphicFrame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524000" y="1828800"/>
            <a:ext cx="1412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плавление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 rot="-3804245">
            <a:off x="583407" y="2769393"/>
            <a:ext cx="148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нагревание</a:t>
            </a:r>
          </a:p>
        </p:txBody>
      </p:sp>
      <p:graphicFrame>
        <p:nvGraphicFramePr>
          <p:cNvPr id="5131" name="Object 18"/>
          <p:cNvGraphicFramePr>
            <a:graphicFrameLocks noChangeAspect="1"/>
          </p:cNvGraphicFramePr>
          <p:nvPr/>
        </p:nvGraphicFramePr>
        <p:xfrm>
          <a:off x="381000" y="3352800"/>
          <a:ext cx="254000" cy="504825"/>
        </p:xfrm>
        <a:graphic>
          <a:graphicData uri="http://schemas.openxmlformats.org/presentationml/2006/ole">
            <p:oleObj spid="_x0000_s36868" name="Equation" r:id="rId5" imgW="114250" imgH="228501" progId="">
              <p:embed/>
            </p:oleObj>
          </a:graphicData>
        </a:graphic>
      </p:graphicFrame>
      <p:graphicFrame>
        <p:nvGraphicFramePr>
          <p:cNvPr id="5132" name="Object 19"/>
          <p:cNvGraphicFramePr>
            <a:graphicFrameLocks noChangeAspect="1"/>
          </p:cNvGraphicFramePr>
          <p:nvPr/>
        </p:nvGraphicFramePr>
        <p:xfrm>
          <a:off x="381000" y="1752600"/>
          <a:ext cx="309563" cy="504825"/>
        </p:xfrm>
        <a:graphic>
          <a:graphicData uri="http://schemas.openxmlformats.org/presentationml/2006/ole">
            <p:oleObj spid="_x0000_s36869" name="Equation" r:id="rId6" imgW="139700" imgH="228600" progId="">
              <p:embed/>
            </p:oleObj>
          </a:graphicData>
        </a:graphic>
      </p:graphicFrame>
      <p:graphicFrame>
        <p:nvGraphicFramePr>
          <p:cNvPr id="5133" name="Object 20"/>
          <p:cNvGraphicFramePr>
            <a:graphicFrameLocks noChangeAspect="1"/>
          </p:cNvGraphicFramePr>
          <p:nvPr/>
        </p:nvGraphicFramePr>
        <p:xfrm>
          <a:off x="381000" y="1066800"/>
          <a:ext cx="282575" cy="504825"/>
        </p:xfrm>
        <a:graphic>
          <a:graphicData uri="http://schemas.openxmlformats.org/presentationml/2006/ole">
            <p:oleObj spid="_x0000_s36870" name="Equation" r:id="rId7" imgW="126890" imgH="228402" progId="">
              <p:embed/>
            </p:oleObj>
          </a:graphicData>
        </a:graphic>
      </p:graphicFrame>
      <p:sp>
        <p:nvSpPr>
          <p:cNvPr id="5134" name="Line 21"/>
          <p:cNvSpPr>
            <a:spLocks noChangeShapeType="1"/>
          </p:cNvSpPr>
          <p:nvPr/>
        </p:nvSpPr>
        <p:spPr bwMode="auto">
          <a:xfrm>
            <a:off x="685800" y="15240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685800" y="2209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6" name="Line 23"/>
          <p:cNvSpPr>
            <a:spLocks noChangeShapeType="1"/>
          </p:cNvSpPr>
          <p:nvPr/>
        </p:nvSpPr>
        <p:spPr bwMode="auto">
          <a:xfrm>
            <a:off x="685800" y="3733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1143000" y="1295400"/>
            <a:ext cx="18488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Поглощение </a:t>
            </a:r>
            <a:r>
              <a:rPr lang="en-US" alt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endParaRPr lang="ru-RU" alt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3923928" y="332656"/>
            <a:ext cx="5004048" cy="6124754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altLang="ru-RU" sz="2800" b="1" i="1" dirty="0">
                <a:solidFill>
                  <a:srgbClr val="0000CC"/>
                </a:solidFill>
                <a:latin typeface="Times New Roman" pitchFamily="18" charset="0"/>
              </a:rPr>
              <a:t>1.  При нагревании  увеличивается  температура тела. </a:t>
            </a:r>
          </a:p>
          <a:p>
            <a:pPr marL="342900" indent="-342900"/>
            <a:r>
              <a:rPr lang="ru-RU" altLang="ru-RU" sz="2800" b="1" i="1" dirty="0">
                <a:solidFill>
                  <a:srgbClr val="0000CC"/>
                </a:solidFill>
                <a:latin typeface="Times New Roman" pitchFamily="18" charset="0"/>
              </a:rPr>
              <a:t>2.  Скорость колебания частиц  возрастает. </a:t>
            </a:r>
          </a:p>
          <a:p>
            <a:pPr marL="342900" indent="-342900"/>
            <a:r>
              <a:rPr lang="ru-RU" altLang="ru-RU" sz="2800" b="1" i="1" dirty="0">
                <a:solidFill>
                  <a:srgbClr val="0000CC"/>
                </a:solidFill>
                <a:latin typeface="Times New Roman" pitchFamily="18" charset="0"/>
              </a:rPr>
              <a:t>3. Увеличивается внутренняя энергия тела. </a:t>
            </a:r>
          </a:p>
          <a:p>
            <a:pPr marL="342900" indent="-342900"/>
            <a:r>
              <a:rPr lang="ru-RU" altLang="ru-RU" sz="2800" b="1" i="1" dirty="0">
                <a:solidFill>
                  <a:srgbClr val="0000CC"/>
                </a:solidFill>
                <a:latin typeface="Times New Roman" pitchFamily="18" charset="0"/>
              </a:rPr>
              <a:t>4.  Когда тело нагревается до температуры плавления, кристаллическая решетка начинает разрушаться. </a:t>
            </a:r>
          </a:p>
          <a:p>
            <a:pPr marL="342900" indent="-342900"/>
            <a:r>
              <a:rPr lang="ru-RU" altLang="ru-RU" sz="2800" b="1" i="1" dirty="0">
                <a:solidFill>
                  <a:srgbClr val="0000CC"/>
                </a:solidFill>
                <a:latin typeface="Times New Roman" pitchFamily="18" charset="0"/>
              </a:rPr>
              <a:t>5.  Энергия нагревателя идет на разрушение решетки кристалла.</a:t>
            </a:r>
            <a:endParaRPr lang="ru-RU" altLang="ru-RU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3351" name="Line 22"/>
          <p:cNvSpPr>
            <a:spLocks noChangeShapeType="1"/>
          </p:cNvSpPr>
          <p:nvPr/>
        </p:nvSpPr>
        <p:spPr bwMode="auto">
          <a:xfrm>
            <a:off x="990600" y="2209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2" name="Line 22"/>
          <p:cNvSpPr>
            <a:spLocks noChangeShapeType="1"/>
          </p:cNvSpPr>
          <p:nvPr/>
        </p:nvSpPr>
        <p:spPr bwMode="auto">
          <a:xfrm>
            <a:off x="1295400" y="2209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0" name="Text Box 13"/>
          <p:cNvSpPr txBox="1">
            <a:spLocks noChangeArrowheads="1"/>
          </p:cNvSpPr>
          <p:nvPr/>
        </p:nvSpPr>
        <p:spPr bwMode="auto">
          <a:xfrm rot="-3804245">
            <a:off x="2717007" y="1397793"/>
            <a:ext cx="148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нагревание</a:t>
            </a:r>
          </a:p>
        </p:txBody>
      </p:sp>
      <p:pic>
        <p:nvPicPr>
          <p:cNvPr id="36872" name="Picture 8" descr="https://st.depositphotos.com/1000792/2503/v/950/depositphotos_25038173-stock-illustration-wise-ow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4005064"/>
            <a:ext cx="2304256" cy="2225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24" grpId="0"/>
      <p:bldP spid="13325" grpId="0"/>
      <p:bldP spid="13334" grpId="0" animBg="1"/>
      <p:bldP spid="13339" grpId="0"/>
      <p:bldP spid="32781" grpId="0" animBg="1"/>
      <p:bldP spid="13351" grpId="0" animBg="1"/>
      <p:bldP spid="133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477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На рисунке показан график изменения температуры некоторого вещества. 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Что это за вещество?</a:t>
            </a:r>
          </a:p>
        </p:txBody>
      </p:sp>
      <p:pic>
        <p:nvPicPr>
          <p:cNvPr id="6147" name="Picture 4" descr="image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153400" cy="4376738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352800" y="1828800"/>
            <a:ext cx="495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7890" name="Picture 2" descr="https://static4.depositphotos.com/1001911/360/v/950/depositphotos_3602427-stock-illustration-ow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7736" y="0"/>
            <a:ext cx="2376264" cy="1869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61</TotalTime>
  <Words>737</Words>
  <Application>Microsoft Office PowerPoint</Application>
  <PresentationFormat>Экран (4:3)</PresentationFormat>
  <Paragraphs>157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Начальная</vt:lpstr>
      <vt:lpstr>Equation</vt:lpstr>
      <vt:lpstr>Microsoft Equation 3.0</vt:lpstr>
      <vt:lpstr>Плавление  и отвердевание кристаллических тел  Удельная теплота плавления</vt:lpstr>
      <vt:lpstr>        Цели урока                     </vt:lpstr>
      <vt:lpstr>Агрегатные состояния вещества</vt:lpstr>
      <vt:lpstr>Слайд 4</vt:lpstr>
      <vt:lpstr>Чтобы сказать, в каком агрегатном состоянии находиться тело, нужно знать условия, при которых вещество переходит из одного состояния в другое. </vt:lpstr>
      <vt:lpstr>ПЛАВЛЕНИЕ – ЭТО ПРОЦЕСС ПЕРЕХОДА ИЗ ТВЁРДОГО СОСТОЯНИЯ В ЖИДКОЕ.</vt:lpstr>
      <vt:lpstr>Слайд 7</vt:lpstr>
      <vt:lpstr>Слайд 8</vt:lpstr>
      <vt:lpstr>На рисунке показан график изменения температуры некоторого вещества.  Что это за вещество?</vt:lpstr>
      <vt:lpstr>Слайд 10</vt:lpstr>
      <vt:lpstr>На рисунке изображены графики зависимости изменения температуры от времени двух тел одинаковой массы.  У какого из этих тел выше температура плавления?  У какого тела больше удельная теплота плавления?</vt:lpstr>
      <vt:lpstr>ПЕРЕХОД ВЕЩЕСТВА ИЗ ЖИДКОГО СОСТОЯНИЯ В ТВЁРДОЕ – ЭТО ОТВЕРДЕВАНИЕ ИЛИ КРИСТАЛЛИЗАЦИЯ.</vt:lpstr>
      <vt:lpstr>Слайд 13</vt:lpstr>
      <vt:lpstr>Слайд 14</vt:lpstr>
      <vt:lpstr>График плавления и отвердевания</vt:lpstr>
      <vt:lpstr>Слайд 16</vt:lpstr>
      <vt:lpstr>Слайд 17</vt:lpstr>
      <vt:lpstr>Задача из сборника Лукашика № 1081</vt:lpstr>
      <vt:lpstr>Слайд 19</vt:lpstr>
      <vt:lpstr>Домашнее задание: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Плавление  и отвердевание кристаллических тел  Удельная теплота плавления</dc:title>
  <dc:creator>Image&amp;Matros ®</dc:creator>
  <cp:lastModifiedBy>Image&amp;Matros ®</cp:lastModifiedBy>
  <cp:revision>7</cp:revision>
  <dcterms:created xsi:type="dcterms:W3CDTF">2017-09-09T17:38:37Z</dcterms:created>
  <dcterms:modified xsi:type="dcterms:W3CDTF">2017-09-09T18:40:54Z</dcterms:modified>
</cp:coreProperties>
</file>