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7" r:id="rId4"/>
    <p:sldId id="268" r:id="rId5"/>
    <p:sldId id="276" r:id="rId6"/>
    <p:sldId id="277" r:id="rId7"/>
    <p:sldId id="262" r:id="rId8"/>
    <p:sldId id="260" r:id="rId9"/>
    <p:sldId id="264" r:id="rId10"/>
    <p:sldId id="269" r:id="rId11"/>
    <p:sldId id="270" r:id="rId12"/>
    <p:sldId id="271" r:id="rId13"/>
    <p:sldId id="272" r:id="rId14"/>
    <p:sldId id="282" r:id="rId15"/>
    <p:sldId id="274" r:id="rId16"/>
    <p:sldId id="275" r:id="rId17"/>
    <p:sldId id="278" r:id="rId18"/>
    <p:sldId id="285" r:id="rId19"/>
    <p:sldId id="286" r:id="rId20"/>
    <p:sldId id="287" r:id="rId21"/>
    <p:sldId id="288" r:id="rId22"/>
    <p:sldId id="289" r:id="rId23"/>
    <p:sldId id="290" r:id="rId24"/>
    <p:sldId id="279" r:id="rId25"/>
    <p:sldId id="283" r:id="rId26"/>
    <p:sldId id="280" r:id="rId27"/>
    <p:sldId id="284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E85F5-33DD-4FA1-AE99-CB2DD4D14D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95288" y="1268413"/>
            <a:ext cx="8507412" cy="49037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EAA6-9D25-4FBC-9048-946C85BBD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7CF6AE-8E6F-4D15-8F75-4DEABDB755AC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D10A79-47BA-4F69-85EF-950F5CCF3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omit.ru/festival/melnikov/optika.htm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685032"/>
            <a:ext cx="7307152" cy="1472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Раздел 3. </a:t>
            </a:r>
            <a:endParaRPr lang="ru-RU" sz="2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Электромагнитное поле. </a:t>
            </a:r>
            <a:endParaRPr lang="ru-RU" sz="2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Урок № 50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WordArt 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395536" y="620688"/>
            <a:ext cx="8204448" cy="2548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Электромагнитная природа света. 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Преломление света. 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Показатель преломления.</a:t>
            </a:r>
            <a:endParaRPr lang="ru-RU" sz="3600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Выполнила: 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учитель физики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МБОУ Аннинская СОШ № 3 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Ряховская Н.В.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ВКК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5" descr="0017-020-Primenenie-javlenij-otrazhenija-i-prelomlenija"/>
          <p:cNvPicPr>
            <a:picLocks noChangeAspect="1" noChangeArrowheads="1"/>
          </p:cNvPicPr>
          <p:nvPr/>
        </p:nvPicPr>
        <p:blipFill>
          <a:blip r:embed="rId2" cstate="print"/>
          <a:srcRect l="6233" t="4970" r="20837" b="6324"/>
          <a:stretch>
            <a:fillRect/>
          </a:stretch>
        </p:blipFill>
        <p:spPr>
          <a:xfrm>
            <a:off x="539552" y="4509120"/>
            <a:ext cx="2304256" cy="184340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90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Закон преломления света был открыт опытным путем голландским ученым </a:t>
            </a:r>
            <a:r>
              <a:rPr lang="ru-RU" sz="2400" dirty="0" err="1" smtClean="0">
                <a:latin typeface="Georgia" pitchFamily="18" charset="0"/>
              </a:rPr>
              <a:t>Виллебордом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Снеллиусом</a:t>
            </a:r>
            <a:r>
              <a:rPr lang="ru-RU" sz="2400" dirty="0" smtClean="0">
                <a:latin typeface="Georgia" pitchFamily="18" charset="0"/>
              </a:rPr>
              <a:t> в 1621 году. Однако результаты многочисленных экспериментов по оптике опубликованы не были. Позже, после смерти ученого, они были обнаружены в архивах Рене Декартом, который использовал их при написании своих «Рассуждений о методе...» в приложении "Диоптрика" (1637год).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6770" t="36513" r="48738" b="34253"/>
          <a:stretch>
            <a:fillRect/>
          </a:stretch>
        </p:blipFill>
        <p:spPr bwMode="auto">
          <a:xfrm>
            <a:off x="1259632" y="3429000"/>
            <a:ext cx="64947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48965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После открытия Снеллиуса несколькими учеными была выдвинута гипотеза о том, что преломление света обусловлено изменением его скорости при переходе через границу двух сред. Справедливость этой гипотезы была подтверждена теоретическими доказательствами, выполненными независимо друг от друга французским математиком </a:t>
            </a:r>
            <a:r>
              <a:rPr lang="ru-RU" sz="2400" b="1" dirty="0" smtClean="0">
                <a:latin typeface="Georgia" pitchFamily="18" charset="0"/>
              </a:rPr>
              <a:t>Пьером Ферма </a:t>
            </a:r>
            <a:r>
              <a:rPr lang="ru-RU" sz="2400" dirty="0" smtClean="0">
                <a:latin typeface="Georgia" pitchFamily="18" charset="0"/>
              </a:rPr>
              <a:t>в 1662году) и голландским физиком </a:t>
            </a:r>
            <a:r>
              <a:rPr lang="ru-RU" sz="2400" b="1" dirty="0" smtClean="0">
                <a:latin typeface="Georgia" pitchFamily="18" charset="0"/>
              </a:rPr>
              <a:t>Христианом Гюйгенсом </a:t>
            </a:r>
            <a:r>
              <a:rPr lang="ru-RU" sz="2400" dirty="0" smtClean="0">
                <a:latin typeface="Georgia" pitchFamily="18" charset="0"/>
              </a:rPr>
              <a:t>(в 1690году).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endParaRPr lang="ru-RU" sz="2400" dirty="0" smtClean="0">
              <a:latin typeface="Georgia" pitchFamily="18" charset="0"/>
            </a:endParaRPr>
          </a:p>
        </p:txBody>
      </p:sp>
      <p:pic>
        <p:nvPicPr>
          <p:cNvPr id="25606" name="Picture 6" descr="http://integral.do.am/Doc/matematiki/ferma.jpg"/>
          <p:cNvPicPr>
            <a:picLocks noChangeAspect="1" noChangeArrowheads="1"/>
          </p:cNvPicPr>
          <p:nvPr/>
        </p:nvPicPr>
        <p:blipFill>
          <a:blip r:embed="rId2" cstate="print"/>
          <a:srcRect l="7560" t="9713" r="9281" b="7727"/>
          <a:stretch>
            <a:fillRect/>
          </a:stretch>
        </p:blipFill>
        <p:spPr bwMode="auto">
          <a:xfrm>
            <a:off x="5220072" y="260648"/>
            <a:ext cx="2130590" cy="3292729"/>
          </a:xfrm>
          <a:prstGeom prst="rect">
            <a:avLst/>
          </a:prstGeom>
          <a:noFill/>
        </p:spPr>
      </p:pic>
      <p:pic>
        <p:nvPicPr>
          <p:cNvPr id="7" name="Picture 4" descr="http://www.mikroskopie.de/pfad/grundlagen/animationen/huygens.jpg"/>
          <p:cNvPicPr>
            <a:picLocks noChangeAspect="1" noChangeArrowheads="1"/>
          </p:cNvPicPr>
          <p:nvPr/>
        </p:nvPicPr>
        <p:blipFill>
          <a:blip r:embed="rId3" cstate="print"/>
          <a:srcRect l="7902" t="6461" r="7806"/>
          <a:stretch>
            <a:fillRect/>
          </a:stretch>
        </p:blipFill>
        <p:spPr bwMode="auto">
          <a:xfrm>
            <a:off x="6588224" y="3573016"/>
            <a:ext cx="2304256" cy="312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Разными путями они пришли к одному и тому же результату, доказав, что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отношение синуса угла падения к синусу угла преломления есть величина постоянная для данных двух сред, равная отношению скоростей света в этих средах.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22" name="Picture 2" descr="https://videouroki.net/videouroki/conspekty/fizika9/50-prielomlieniie-svieta-pokazatiel-prielomlieniia.files/image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20888"/>
            <a:ext cx="2316857" cy="12961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789040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Из данного утверждения следует, что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относительный показатель преломления показывает, во сколько раз скорость света в первой по ходу луча среде отличается от скорости распространения света во второй среде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￼</a:t>
            </a:r>
            <a:endParaRPr lang="ru-RU" dirty="0"/>
          </a:p>
        </p:txBody>
      </p:sp>
      <p:pic>
        <p:nvPicPr>
          <p:cNvPr id="30724" name="Picture 4" descr="https://videouroki.net/videouroki/conspekty/fizika9/50-prielomlieniie-svieta-pokazatiel-prielomlieniia.files/image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73216"/>
            <a:ext cx="20738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бсолютный показатель преломления будет показывать, во сколько раз скорость света в вакууме больше, чем в данном веществе.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1746" name="Picture 2" descr="https://videouroki.net/videouroki/conspekty/fizika9/50-prielomlieniie-svieta-pokazatiel-prielomlieniia.files/image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1804372" cy="13681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916832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Существуют таблицы </a:t>
            </a:r>
          </a:p>
          <a:p>
            <a:r>
              <a:rPr lang="ru-RU" sz="2400" dirty="0" smtClean="0">
                <a:latin typeface="Georgia" pitchFamily="18" charset="0"/>
              </a:rPr>
              <a:t>значений абсолютных </a:t>
            </a:r>
          </a:p>
          <a:p>
            <a:r>
              <a:rPr lang="ru-RU" sz="2400" dirty="0" smtClean="0">
                <a:latin typeface="Georgia" pitchFamily="18" charset="0"/>
              </a:rPr>
              <a:t>показателей преломления </a:t>
            </a:r>
          </a:p>
          <a:p>
            <a:r>
              <a:rPr lang="ru-RU" sz="2400" dirty="0" smtClean="0">
                <a:latin typeface="Georgia" pitchFamily="18" charset="0"/>
              </a:rPr>
              <a:t>для твердых, жидких и </a:t>
            </a:r>
          </a:p>
          <a:p>
            <a:r>
              <a:rPr lang="ru-RU" sz="2400" dirty="0" smtClean="0">
                <a:latin typeface="Georgia" pitchFamily="18" charset="0"/>
              </a:rPr>
              <a:t>газообразных веществ.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1748" name="Picture 4" descr="https://videouroki.net/videouroki/conspekty/fizika9/50-prielomlieniie-svieta-pokazatiel-prielomlieniia.files/image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19"/>
            <a:ext cx="4176464" cy="39190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149080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Из таблицы видно, что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7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1692276" y="171451"/>
            <a:ext cx="6264275" cy="6515100"/>
            <a:chOff x="1691680" y="123478"/>
            <a:chExt cx="5976664" cy="4886275"/>
          </a:xfrm>
        </p:grpSpPr>
        <p:sp>
          <p:nvSpPr>
            <p:cNvPr id="20" name="Прямоугольник с двумя усеченными противолежащими углами 19"/>
            <p:cNvSpPr/>
            <p:nvPr/>
          </p:nvSpPr>
          <p:spPr>
            <a:xfrm>
              <a:off x="1908270" y="256827"/>
              <a:ext cx="5760074" cy="4752926"/>
            </a:xfrm>
            <a:prstGeom prst="snip2DiagRect">
              <a:avLst>
                <a:gd name="adj1" fmla="val 0"/>
                <a:gd name="adj2" fmla="val 17165"/>
              </a:avLst>
            </a:prstGeom>
            <a:solidFill>
              <a:schemeClr val="bg1">
                <a:lumMod val="75000"/>
                <a:alpha val="46000"/>
              </a:schemeClr>
            </a:solidFill>
            <a:ln w="12700">
              <a:noFill/>
            </a:ln>
            <a:effectLst>
              <a:outerShdw blurRad="127000" dist="50800" dir="5400000" sx="43000" sy="43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Прямоугольник с двумя усеченными противолежащими углами 4"/>
            <p:cNvSpPr/>
            <p:nvPr/>
          </p:nvSpPr>
          <p:spPr>
            <a:xfrm>
              <a:off x="1691680" y="123478"/>
              <a:ext cx="5760075" cy="4752926"/>
            </a:xfrm>
            <a:prstGeom prst="snip2DiagRect">
              <a:avLst>
                <a:gd name="adj1" fmla="val 0"/>
                <a:gd name="adj2" fmla="val 17165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127000" dist="50800" dir="5400000" sx="43000" sy="43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268538" y="1797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3982" y="579648"/>
            <a:ext cx="2066803" cy="1709613"/>
          </a:xfrm>
          <a:prstGeom prst="rect">
            <a:avLst/>
          </a:prstGeom>
          <a:blipFill rotWithShape="0">
            <a:blip r:embed="rId3" cstate="print"/>
            <a:stretch>
              <a:fillRect l="-15634" t="-474" b="-1279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3318" name="TextBox 21"/>
          <p:cNvSpPr txBox="1">
            <a:spLocks noChangeArrowheads="1"/>
          </p:cNvSpPr>
          <p:nvPr/>
        </p:nvSpPr>
        <p:spPr bwMode="auto">
          <a:xfrm>
            <a:off x="2079625" y="2988734"/>
            <a:ext cx="106150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500" dirty="0">
                <a:solidFill>
                  <a:srgbClr val="5B7444"/>
                </a:solidFill>
                <a:ea typeface="Segoe UI Light" pitchFamily="34" charset="0"/>
                <a:cs typeface="Segoe UI Light" pitchFamily="34" charset="0"/>
              </a:rPr>
              <a:t>где   </a:t>
            </a:r>
          </a:p>
        </p:txBody>
      </p:sp>
      <p:sp>
        <p:nvSpPr>
          <p:cNvPr id="13319" name="TextBox 23"/>
          <p:cNvSpPr txBox="1">
            <a:spLocks noChangeArrowheads="1"/>
          </p:cNvSpPr>
          <p:nvPr/>
        </p:nvSpPr>
        <p:spPr bwMode="auto">
          <a:xfrm>
            <a:off x="3127375" y="2999318"/>
            <a:ext cx="4809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5B7444"/>
                </a:solidFill>
              </a:rPr>
              <a:t>— </a:t>
            </a:r>
            <a:r>
              <a:rPr lang="ru-RU" altLang="ru-RU" sz="2400">
                <a:solidFill>
                  <a:srgbClr val="5B7444"/>
                </a:solidFill>
                <a:ea typeface="Segoe UI Light" pitchFamily="34" charset="0"/>
                <a:cs typeface="Segoe UI Light" pitchFamily="34" charset="0"/>
              </a:rPr>
              <a:t>скорость света в вакууме </a:t>
            </a:r>
          </a:p>
        </p:txBody>
      </p:sp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2744789" y="2783417"/>
            <a:ext cx="38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3600">
                <a:solidFill>
                  <a:srgbClr val="5B7444"/>
                </a:solidFill>
                <a:latin typeface="Cambria Math" pitchFamily="18" charset="0"/>
                <a:ea typeface="Cambria Math" pitchFamily="18" charset="0"/>
                <a:cs typeface="Segoe UI Light" pitchFamily="34" charset="0"/>
              </a:rPr>
              <a:t>c</a:t>
            </a:r>
            <a:endParaRPr lang="ru-RU" altLang="ru-RU" sz="3600">
              <a:solidFill>
                <a:srgbClr val="5B7444"/>
              </a:solidFill>
              <a:ea typeface="Cambria Math" pitchFamily="18" charset="0"/>
              <a:cs typeface="Segoe UI Light" pitchFamily="34" charset="0"/>
            </a:endParaRPr>
          </a:p>
        </p:txBody>
      </p:sp>
      <p:sp>
        <p:nvSpPr>
          <p:cNvPr id="13321" name="Прямоугольник 6"/>
          <p:cNvSpPr>
            <a:spLocks noChangeArrowheads="1"/>
          </p:cNvSpPr>
          <p:nvPr/>
        </p:nvSpPr>
        <p:spPr bwMode="auto">
          <a:xfrm>
            <a:off x="4903789" y="1217085"/>
            <a:ext cx="5309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5400" i="1">
                <a:solidFill>
                  <a:srgbClr val="5B7444"/>
                </a:solidFill>
                <a:latin typeface="Palatino Linotype" pitchFamily="18" charset="0"/>
              </a:rPr>
              <a:t>v</a:t>
            </a:r>
            <a:endParaRPr lang="ru-RU" altLang="ru-RU" sz="3200">
              <a:solidFill>
                <a:srgbClr val="5B7444"/>
              </a:solidFill>
            </a:endParaRPr>
          </a:p>
        </p:txBody>
      </p:sp>
      <p:sp>
        <p:nvSpPr>
          <p:cNvPr id="13322" name="Прямоугольник 22"/>
          <p:cNvSpPr>
            <a:spLocks noChangeArrowheads="1"/>
          </p:cNvSpPr>
          <p:nvPr/>
        </p:nvSpPr>
        <p:spPr bwMode="auto">
          <a:xfrm>
            <a:off x="2871789" y="3608917"/>
            <a:ext cx="3550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3600">
                <a:solidFill>
                  <a:srgbClr val="5B7444"/>
                </a:solidFill>
                <a:latin typeface="Cambria Math" pitchFamily="18" charset="0"/>
                <a:ea typeface="Cambria Math" pitchFamily="18" charset="0"/>
                <a:cs typeface="Segoe UI Light" pitchFamily="34" charset="0"/>
              </a:rPr>
              <a:t>c ≈ 300000 </a:t>
            </a:r>
            <a:r>
              <a:rPr lang="ru-RU" altLang="ru-RU" sz="3600">
                <a:solidFill>
                  <a:srgbClr val="5B7444"/>
                </a:solidFill>
                <a:latin typeface="Cambria Math" pitchFamily="18" charset="0"/>
                <a:ea typeface="Cambria Math" pitchFamily="18" charset="0"/>
                <a:cs typeface="Segoe UI Light" pitchFamily="34" charset="0"/>
              </a:rPr>
              <a:t>км/с</a:t>
            </a:r>
            <a:endParaRPr lang="ru-RU" altLang="ru-RU" sz="3600">
              <a:solidFill>
                <a:srgbClr val="5B7444"/>
              </a:solidFill>
              <a:ea typeface="Cambria Math" pitchFamily="18" charset="0"/>
              <a:cs typeface="Segoe UI Light" pitchFamily="34" charset="0"/>
            </a:endParaRPr>
          </a:p>
        </p:txBody>
      </p:sp>
      <p:sp>
        <p:nvSpPr>
          <p:cNvPr id="13323" name="TextBox 31"/>
          <p:cNvSpPr txBox="1">
            <a:spLocks noChangeArrowheads="1"/>
          </p:cNvSpPr>
          <p:nvPr/>
        </p:nvSpPr>
        <p:spPr bwMode="auto">
          <a:xfrm>
            <a:off x="3119439" y="4709584"/>
            <a:ext cx="4421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5B7444"/>
                </a:solidFill>
              </a:rPr>
              <a:t>— </a:t>
            </a:r>
            <a:r>
              <a:rPr lang="ru-RU" altLang="ru-RU" sz="2400">
                <a:solidFill>
                  <a:srgbClr val="5B7444"/>
                </a:solidFill>
                <a:ea typeface="Segoe UI Light" pitchFamily="34" charset="0"/>
                <a:cs typeface="Segoe UI Light" pitchFamily="34" charset="0"/>
              </a:rPr>
              <a:t>скорость света в конкретной среде</a:t>
            </a:r>
          </a:p>
        </p:txBody>
      </p:sp>
      <p:sp>
        <p:nvSpPr>
          <p:cNvPr id="13324" name="Прямоугольник 32"/>
          <p:cNvSpPr>
            <a:spLocks noChangeArrowheads="1"/>
          </p:cNvSpPr>
          <p:nvPr/>
        </p:nvSpPr>
        <p:spPr bwMode="auto">
          <a:xfrm>
            <a:off x="2736850" y="4493684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3600" i="1">
                <a:solidFill>
                  <a:srgbClr val="5B7444"/>
                </a:solidFill>
                <a:latin typeface="Palatino Linotype" pitchFamily="18" charset="0"/>
              </a:rPr>
              <a:t>v</a:t>
            </a:r>
            <a:endParaRPr lang="ru-RU" altLang="ru-RU" sz="3600">
              <a:solidFill>
                <a:srgbClr val="5B744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8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235075" cy="119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1619672" y="184151"/>
            <a:ext cx="6800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solidFill>
                  <a:srgbClr val="336600"/>
                </a:solidFill>
                <a:latin typeface="Georgia" pitchFamily="18" charset="0"/>
                <a:ea typeface="Segoe UI Light" pitchFamily="34" charset="0"/>
                <a:cs typeface="Segoe UI Light" pitchFamily="34" charset="0"/>
              </a:rPr>
              <a:t>Определите, какая среда является оптически более плотной алмаз или стекло, если изменение направления луча при переходе из одной среды в другую показано на рисунке.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989667"/>
            <a:ext cx="9144000" cy="59267"/>
          </a:xfrm>
          <a:prstGeom prst="rect">
            <a:avLst/>
          </a:prstGeom>
          <a:solidFill>
            <a:srgbClr val="5B74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366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1188" y="2372785"/>
            <a:ext cx="3681412" cy="20679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Прямоугольник 11"/>
          <p:cNvSpPr/>
          <p:nvPr/>
        </p:nvSpPr>
        <p:spPr>
          <a:xfrm>
            <a:off x="611188" y="4440767"/>
            <a:ext cx="3668712" cy="1964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1188" y="4440767"/>
            <a:ext cx="366871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2" idx="0"/>
          </p:cNvCxnSpPr>
          <p:nvPr/>
        </p:nvCxnSpPr>
        <p:spPr>
          <a:xfrm>
            <a:off x="1763714" y="2468033"/>
            <a:ext cx="681037" cy="19727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44750" y="2372785"/>
            <a:ext cx="0" cy="37443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51013" y="2470151"/>
            <a:ext cx="373062" cy="10329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289175" y="3937000"/>
            <a:ext cx="152400" cy="50800"/>
          </a:xfrm>
          <a:custGeom>
            <a:avLst/>
            <a:gdLst>
              <a:gd name="connsiteX0" fmla="*/ 0 w 323850"/>
              <a:gd name="connsiteY0" fmla="*/ 58839 h 58839"/>
              <a:gd name="connsiteX1" fmla="*/ 152400 w 323850"/>
              <a:gd name="connsiteY1" fmla="*/ 1689 h 58839"/>
              <a:gd name="connsiteX2" fmla="*/ 323850 w 323850"/>
              <a:gd name="connsiteY2" fmla="*/ 20739 h 58839"/>
              <a:gd name="connsiteX0" fmla="*/ 0 w 283950"/>
              <a:gd name="connsiteY0" fmla="*/ 38716 h 38716"/>
              <a:gd name="connsiteX1" fmla="*/ 112500 w 283950"/>
              <a:gd name="connsiteY1" fmla="*/ 616 h 38716"/>
              <a:gd name="connsiteX2" fmla="*/ 283950 w 283950"/>
              <a:gd name="connsiteY2" fmla="*/ 19666 h 38716"/>
              <a:gd name="connsiteX0" fmla="*/ 0 w 283950"/>
              <a:gd name="connsiteY0" fmla="*/ 38716 h 38716"/>
              <a:gd name="connsiteX1" fmla="*/ 147968 w 283950"/>
              <a:gd name="connsiteY1" fmla="*/ 616 h 38716"/>
              <a:gd name="connsiteX2" fmla="*/ 283950 w 283950"/>
              <a:gd name="connsiteY2" fmla="*/ 19666 h 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50" h="38716">
                <a:moveTo>
                  <a:pt x="0" y="38716"/>
                </a:moveTo>
                <a:cubicBezTo>
                  <a:pt x="49212" y="13316"/>
                  <a:pt x="100643" y="3791"/>
                  <a:pt x="147968" y="616"/>
                </a:cubicBezTo>
                <a:cubicBezTo>
                  <a:pt x="195293" y="-2559"/>
                  <a:pt x="225212" y="6966"/>
                  <a:pt x="283950" y="1966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134" name="TextBox 19"/>
          <p:cNvSpPr txBox="1">
            <a:spLocks noChangeArrowheads="1"/>
          </p:cNvSpPr>
          <p:nvPr/>
        </p:nvSpPr>
        <p:spPr bwMode="auto">
          <a:xfrm>
            <a:off x="2163763" y="3333751"/>
            <a:ext cx="328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ru-RU"/>
              <a:t>α</a:t>
            </a:r>
            <a:endParaRPr lang="ru-RU" alt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441575" y="4440767"/>
            <a:ext cx="762000" cy="14837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0"/>
          </p:cNvCxnSpPr>
          <p:nvPr/>
        </p:nvCxnSpPr>
        <p:spPr>
          <a:xfrm>
            <a:off x="2444751" y="4440767"/>
            <a:ext cx="614363" cy="11959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2449513" y="4972051"/>
            <a:ext cx="254000" cy="118533"/>
          </a:xfrm>
          <a:custGeom>
            <a:avLst/>
            <a:gdLst>
              <a:gd name="connsiteX0" fmla="*/ 0 w 191068"/>
              <a:gd name="connsiteY0" fmla="*/ 40943 h 44882"/>
              <a:gd name="connsiteX1" fmla="*/ 150125 w 191068"/>
              <a:gd name="connsiteY1" fmla="*/ 40943 h 44882"/>
              <a:gd name="connsiteX2" fmla="*/ 191068 w 191068"/>
              <a:gd name="connsiteY2" fmla="*/ 0 h 44882"/>
              <a:gd name="connsiteX0" fmla="*/ 0 w 276793"/>
              <a:gd name="connsiteY0" fmla="*/ 79043 h 85732"/>
              <a:gd name="connsiteX1" fmla="*/ 150125 w 276793"/>
              <a:gd name="connsiteY1" fmla="*/ 79043 h 85732"/>
              <a:gd name="connsiteX2" fmla="*/ 276793 w 276793"/>
              <a:gd name="connsiteY2" fmla="*/ 0 h 85732"/>
              <a:gd name="connsiteX0" fmla="*/ 0 w 254568"/>
              <a:gd name="connsiteY0" fmla="*/ 85393 h 88853"/>
              <a:gd name="connsiteX1" fmla="*/ 127900 w 254568"/>
              <a:gd name="connsiteY1" fmla="*/ 79043 h 88853"/>
              <a:gd name="connsiteX2" fmla="*/ 254568 w 254568"/>
              <a:gd name="connsiteY2" fmla="*/ 0 h 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568" h="88853">
                <a:moveTo>
                  <a:pt x="0" y="85393"/>
                </a:moveTo>
                <a:cubicBezTo>
                  <a:pt x="59140" y="88805"/>
                  <a:pt x="85472" y="93275"/>
                  <a:pt x="127900" y="79043"/>
                </a:cubicBezTo>
                <a:cubicBezTo>
                  <a:pt x="170328" y="64811"/>
                  <a:pt x="250019" y="17059"/>
                  <a:pt x="254568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138" name="TextBox 27"/>
          <p:cNvSpPr txBox="1">
            <a:spLocks noChangeArrowheads="1"/>
          </p:cNvSpPr>
          <p:nvPr/>
        </p:nvSpPr>
        <p:spPr bwMode="auto">
          <a:xfrm>
            <a:off x="2479676" y="5177367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ru-RU"/>
              <a:t>β</a:t>
            </a:r>
            <a:endParaRPr lang="ru-RU" altLang="ru-RU"/>
          </a:p>
        </p:txBody>
      </p:sp>
      <p:sp>
        <p:nvSpPr>
          <p:cNvPr id="5139" name="TextBox 26"/>
          <p:cNvSpPr txBox="1">
            <a:spLocks noChangeArrowheads="1"/>
          </p:cNvSpPr>
          <p:nvPr/>
        </p:nvSpPr>
        <p:spPr bwMode="auto">
          <a:xfrm>
            <a:off x="827584" y="3503084"/>
            <a:ext cx="1109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>
                <a:latin typeface="Georgia" pitchFamily="18" charset="0"/>
              </a:rPr>
              <a:t>Среда 1 -</a:t>
            </a:r>
            <a:r>
              <a:rPr lang="ru-RU" altLang="ru-RU" dirty="0" smtClean="0">
                <a:latin typeface="Georgia" pitchFamily="18" charset="0"/>
              </a:rPr>
              <a:t>алмаз</a:t>
            </a:r>
            <a:endParaRPr lang="ru-RU" altLang="ru-RU" dirty="0">
              <a:latin typeface="Georgia" pitchFamily="18" charset="0"/>
            </a:endParaRPr>
          </a:p>
        </p:txBody>
      </p:sp>
      <p:sp>
        <p:nvSpPr>
          <p:cNvPr id="5140" name="TextBox 29"/>
          <p:cNvSpPr txBox="1">
            <a:spLocks noChangeArrowheads="1"/>
          </p:cNvSpPr>
          <p:nvPr/>
        </p:nvSpPr>
        <p:spPr bwMode="auto">
          <a:xfrm>
            <a:off x="641350" y="4561417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dirty="0">
                <a:latin typeface="Georgia" pitchFamily="18" charset="0"/>
              </a:rPr>
              <a:t>Среда 2 — стекло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572000" y="2996952"/>
            <a:ext cx="370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dirty="0">
                <a:solidFill>
                  <a:srgbClr val="5B7444"/>
                </a:solidFill>
                <a:latin typeface="Georgia" pitchFamily="18" charset="0"/>
              </a:rPr>
              <a:t>Ответ: Алмаз оптически более плотная среда.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44008" y="2132856"/>
            <a:ext cx="2193925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5B744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altLang="ru-RU" sz="4000" dirty="0">
                <a:latin typeface="Georgia" pitchFamily="18" charset="0"/>
              </a:rPr>
              <a:t>β</a:t>
            </a:r>
            <a:r>
              <a:rPr lang="en-US" altLang="ru-RU" sz="4000" dirty="0">
                <a:latin typeface="Georgia" pitchFamily="18" charset="0"/>
              </a:rPr>
              <a:t>&gt;</a:t>
            </a:r>
            <a:r>
              <a:rPr lang="el-GR" altLang="ru-RU" sz="4000" dirty="0">
                <a:latin typeface="Georgia" pitchFamily="18" charset="0"/>
              </a:rPr>
              <a:t>α</a:t>
            </a:r>
            <a:endParaRPr lang="ru-RU" altLang="ru-RU" sz="4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365104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 двух сред оптически 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более плотной считается та, 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которой показатель преломления больше (или та, в которой скорость света меньше).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258889" y="5298017"/>
            <a:ext cx="6626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solidFill>
                  <a:srgbClr val="5B7444"/>
                </a:solidFill>
              </a:rPr>
              <a:t>Изменив угол падения, мы так же изменяем и угол преломления.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4863" y="529167"/>
            <a:ext cx="3681412" cy="2067984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" name="Прямоугольник 4"/>
          <p:cNvSpPr/>
          <p:nvPr/>
        </p:nvSpPr>
        <p:spPr>
          <a:xfrm>
            <a:off x="804864" y="2597151"/>
            <a:ext cx="3667125" cy="1964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04864" y="2597151"/>
            <a:ext cx="366712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5" idx="0"/>
          </p:cNvCxnSpPr>
          <p:nvPr/>
        </p:nvCxnSpPr>
        <p:spPr>
          <a:xfrm>
            <a:off x="1052513" y="529167"/>
            <a:ext cx="1585912" cy="20679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38425" y="529167"/>
            <a:ext cx="0" cy="37443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052513" y="529166"/>
            <a:ext cx="774700" cy="103505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2311400" y="2091267"/>
            <a:ext cx="323850" cy="78317"/>
          </a:xfrm>
          <a:custGeom>
            <a:avLst/>
            <a:gdLst>
              <a:gd name="connsiteX0" fmla="*/ 0 w 323850"/>
              <a:gd name="connsiteY0" fmla="*/ 58839 h 58839"/>
              <a:gd name="connsiteX1" fmla="*/ 152400 w 323850"/>
              <a:gd name="connsiteY1" fmla="*/ 1689 h 58839"/>
              <a:gd name="connsiteX2" fmla="*/ 323850 w 323850"/>
              <a:gd name="connsiteY2" fmla="*/ 20739 h 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58839">
                <a:moveTo>
                  <a:pt x="0" y="58839"/>
                </a:moveTo>
                <a:cubicBezTo>
                  <a:pt x="49212" y="33439"/>
                  <a:pt x="98425" y="8039"/>
                  <a:pt x="152400" y="1689"/>
                </a:cubicBezTo>
                <a:cubicBezTo>
                  <a:pt x="206375" y="-4661"/>
                  <a:pt x="265112" y="8039"/>
                  <a:pt x="323850" y="207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2139950" y="1562100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45°</a:t>
            </a:r>
            <a:endParaRPr lang="ru-RU" alt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35250" y="2597151"/>
            <a:ext cx="541338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0"/>
          </p:cNvCxnSpPr>
          <p:nvPr/>
        </p:nvCxnSpPr>
        <p:spPr>
          <a:xfrm>
            <a:off x="2638425" y="2597151"/>
            <a:ext cx="393700" cy="11959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2619375" y="3179233"/>
            <a:ext cx="192088" cy="59267"/>
          </a:xfrm>
          <a:custGeom>
            <a:avLst/>
            <a:gdLst>
              <a:gd name="connsiteX0" fmla="*/ 0 w 191068"/>
              <a:gd name="connsiteY0" fmla="*/ 40943 h 44882"/>
              <a:gd name="connsiteX1" fmla="*/ 150125 w 191068"/>
              <a:gd name="connsiteY1" fmla="*/ 40943 h 44882"/>
              <a:gd name="connsiteX2" fmla="*/ 191068 w 191068"/>
              <a:gd name="connsiteY2" fmla="*/ 0 h 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8" h="44882">
                <a:moveTo>
                  <a:pt x="0" y="40943"/>
                </a:moveTo>
                <a:cubicBezTo>
                  <a:pt x="59140" y="44355"/>
                  <a:pt x="118280" y="47767"/>
                  <a:pt x="150125" y="40943"/>
                </a:cubicBezTo>
                <a:cubicBezTo>
                  <a:pt x="181970" y="34119"/>
                  <a:pt x="186519" y="17059"/>
                  <a:pt x="191068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159" name="TextBox 15"/>
          <p:cNvSpPr txBox="1">
            <a:spLocks noChangeArrowheads="1"/>
          </p:cNvSpPr>
          <p:nvPr/>
        </p:nvSpPr>
        <p:spPr bwMode="auto">
          <a:xfrm>
            <a:off x="3176588" y="1659467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Среда 1 — воздух</a:t>
            </a:r>
          </a:p>
        </p:txBody>
      </p:sp>
      <p:sp>
        <p:nvSpPr>
          <p:cNvPr id="6160" name="TextBox 16"/>
          <p:cNvSpPr txBox="1">
            <a:spLocks noChangeArrowheads="1"/>
          </p:cNvSpPr>
          <p:nvPr/>
        </p:nvSpPr>
        <p:spPr bwMode="auto">
          <a:xfrm>
            <a:off x="3176588" y="2717801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Среда 2 — вода</a:t>
            </a:r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2565401" y="3634318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33°</a:t>
            </a:r>
            <a:endParaRPr lang="ru-RU" alt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57726" y="529167"/>
            <a:ext cx="3681413" cy="2067984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" name="Прямоугольник 19"/>
          <p:cNvSpPr/>
          <p:nvPr/>
        </p:nvSpPr>
        <p:spPr>
          <a:xfrm>
            <a:off x="4657726" y="2597151"/>
            <a:ext cx="3667125" cy="1964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57726" y="2597151"/>
            <a:ext cx="366712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9" idx="1"/>
            <a:endCxn id="20" idx="0"/>
          </p:cNvCxnSpPr>
          <p:nvPr/>
        </p:nvCxnSpPr>
        <p:spPr>
          <a:xfrm>
            <a:off x="4657726" y="1564218"/>
            <a:ext cx="1833563" cy="10329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91288" y="529167"/>
            <a:ext cx="0" cy="37443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9" idx="1"/>
          </p:cNvCxnSpPr>
          <p:nvPr/>
        </p:nvCxnSpPr>
        <p:spPr>
          <a:xfrm>
            <a:off x="4657725" y="1564217"/>
            <a:ext cx="793750" cy="4550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6088063" y="2093384"/>
            <a:ext cx="400050" cy="268816"/>
          </a:xfrm>
          <a:custGeom>
            <a:avLst/>
            <a:gdLst>
              <a:gd name="connsiteX0" fmla="*/ 0 w 323850"/>
              <a:gd name="connsiteY0" fmla="*/ 58839 h 58839"/>
              <a:gd name="connsiteX1" fmla="*/ 152400 w 323850"/>
              <a:gd name="connsiteY1" fmla="*/ 1689 h 58839"/>
              <a:gd name="connsiteX2" fmla="*/ 323850 w 323850"/>
              <a:gd name="connsiteY2" fmla="*/ 20739 h 58839"/>
              <a:gd name="connsiteX0" fmla="*/ 0 w 400050"/>
              <a:gd name="connsiteY0" fmla="*/ 213709 h 213709"/>
              <a:gd name="connsiteX1" fmla="*/ 228600 w 400050"/>
              <a:gd name="connsiteY1" fmla="*/ 11779 h 213709"/>
              <a:gd name="connsiteX2" fmla="*/ 400050 w 400050"/>
              <a:gd name="connsiteY2" fmla="*/ 30829 h 213709"/>
              <a:gd name="connsiteX0" fmla="*/ 0 w 400050"/>
              <a:gd name="connsiteY0" fmla="*/ 213709 h 213709"/>
              <a:gd name="connsiteX1" fmla="*/ 228600 w 400050"/>
              <a:gd name="connsiteY1" fmla="*/ 11779 h 213709"/>
              <a:gd name="connsiteX2" fmla="*/ 400050 w 400050"/>
              <a:gd name="connsiteY2" fmla="*/ 30829 h 213709"/>
              <a:gd name="connsiteX0" fmla="*/ 0 w 400050"/>
              <a:gd name="connsiteY0" fmla="*/ 202228 h 202228"/>
              <a:gd name="connsiteX1" fmla="*/ 160020 w 400050"/>
              <a:gd name="connsiteY1" fmla="*/ 15538 h 202228"/>
              <a:gd name="connsiteX2" fmla="*/ 400050 w 400050"/>
              <a:gd name="connsiteY2" fmla="*/ 19348 h 20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228">
                <a:moveTo>
                  <a:pt x="0" y="202228"/>
                </a:moveTo>
                <a:cubicBezTo>
                  <a:pt x="49212" y="77768"/>
                  <a:pt x="93345" y="46018"/>
                  <a:pt x="160020" y="15538"/>
                </a:cubicBezTo>
                <a:cubicBezTo>
                  <a:pt x="226695" y="-14942"/>
                  <a:pt x="341312" y="6648"/>
                  <a:pt x="400050" y="1934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169" name="TextBox 25"/>
          <p:cNvSpPr txBox="1">
            <a:spLocks noChangeArrowheads="1"/>
          </p:cNvSpPr>
          <p:nvPr/>
        </p:nvSpPr>
        <p:spPr bwMode="auto">
          <a:xfrm>
            <a:off x="5934076" y="1600200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60°</a:t>
            </a:r>
            <a:endParaRPr lang="ru-RU" alt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488114" y="2597151"/>
            <a:ext cx="890587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" idx="0"/>
          </p:cNvCxnSpPr>
          <p:nvPr/>
        </p:nvCxnSpPr>
        <p:spPr>
          <a:xfrm>
            <a:off x="6491288" y="2597151"/>
            <a:ext cx="538162" cy="103716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489701" y="3088217"/>
            <a:ext cx="257175" cy="152400"/>
          </a:xfrm>
          <a:custGeom>
            <a:avLst/>
            <a:gdLst>
              <a:gd name="connsiteX0" fmla="*/ 0 w 191068"/>
              <a:gd name="connsiteY0" fmla="*/ 40943 h 44882"/>
              <a:gd name="connsiteX1" fmla="*/ 150125 w 191068"/>
              <a:gd name="connsiteY1" fmla="*/ 40943 h 44882"/>
              <a:gd name="connsiteX2" fmla="*/ 191068 w 191068"/>
              <a:gd name="connsiteY2" fmla="*/ 0 h 44882"/>
              <a:gd name="connsiteX0" fmla="*/ 0 w 274888"/>
              <a:gd name="connsiteY0" fmla="*/ 109523 h 118448"/>
              <a:gd name="connsiteX1" fmla="*/ 150125 w 274888"/>
              <a:gd name="connsiteY1" fmla="*/ 109523 h 118448"/>
              <a:gd name="connsiteX2" fmla="*/ 274888 w 274888"/>
              <a:gd name="connsiteY2" fmla="*/ 0 h 118448"/>
              <a:gd name="connsiteX0" fmla="*/ 0 w 274888"/>
              <a:gd name="connsiteY0" fmla="*/ 109523 h 114077"/>
              <a:gd name="connsiteX1" fmla="*/ 173938 w 274888"/>
              <a:gd name="connsiteY1" fmla="*/ 102380 h 114077"/>
              <a:gd name="connsiteX2" fmla="*/ 274888 w 274888"/>
              <a:gd name="connsiteY2" fmla="*/ 0 h 114077"/>
              <a:gd name="connsiteX0" fmla="*/ 0 w 258219"/>
              <a:gd name="connsiteY0" fmla="*/ 111904 h 115479"/>
              <a:gd name="connsiteX1" fmla="*/ 157269 w 258219"/>
              <a:gd name="connsiteY1" fmla="*/ 102380 h 115479"/>
              <a:gd name="connsiteX2" fmla="*/ 258219 w 258219"/>
              <a:gd name="connsiteY2" fmla="*/ 0 h 1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219" h="115479">
                <a:moveTo>
                  <a:pt x="0" y="111904"/>
                </a:moveTo>
                <a:cubicBezTo>
                  <a:pt x="59140" y="115316"/>
                  <a:pt x="114233" y="121031"/>
                  <a:pt x="157269" y="102380"/>
                </a:cubicBezTo>
                <a:cubicBezTo>
                  <a:pt x="200305" y="83729"/>
                  <a:pt x="253670" y="17059"/>
                  <a:pt x="258219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173" name="TextBox 29"/>
          <p:cNvSpPr txBox="1">
            <a:spLocks noChangeArrowheads="1"/>
          </p:cNvSpPr>
          <p:nvPr/>
        </p:nvSpPr>
        <p:spPr bwMode="auto">
          <a:xfrm>
            <a:off x="7029450" y="1659467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Среда 1 — воздух</a:t>
            </a:r>
          </a:p>
        </p:txBody>
      </p:sp>
      <p:sp>
        <p:nvSpPr>
          <p:cNvPr id="6174" name="TextBox 30"/>
          <p:cNvSpPr txBox="1">
            <a:spLocks noChangeArrowheads="1"/>
          </p:cNvSpPr>
          <p:nvPr/>
        </p:nvSpPr>
        <p:spPr bwMode="auto">
          <a:xfrm>
            <a:off x="7029450" y="2717801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Среда 2 — вода</a:t>
            </a:r>
          </a:p>
        </p:txBody>
      </p:sp>
      <p:sp>
        <p:nvSpPr>
          <p:cNvPr id="6175" name="TextBox 31"/>
          <p:cNvSpPr txBox="1">
            <a:spLocks noChangeArrowheads="1"/>
          </p:cNvSpPr>
          <p:nvPr/>
        </p:nvSpPr>
        <p:spPr bwMode="auto">
          <a:xfrm>
            <a:off x="6481763" y="3511551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42°</a:t>
            </a:r>
            <a:endParaRPr lang="ru-RU" altLang="ru-RU"/>
          </a:p>
        </p:txBody>
      </p:sp>
      <p:sp>
        <p:nvSpPr>
          <p:cNvPr id="41" name="TextBox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26222" y="5097305"/>
            <a:ext cx="6558146" cy="1317540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ln w="28575">
            <a:solidFill>
              <a:srgbClr val="5B7444"/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0"/>
            <a:ext cx="896448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При переходе света из среды оптически менее плотной в среду оптически более плотную угол преломления меньше угла падения.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8" name="Rectangle 3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/>
              <a:t>                 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23528" y="378904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1981200" y="19812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0" y="2564904"/>
            <a:ext cx="1981200" cy="1219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979712" y="3789040"/>
            <a:ext cx="609600" cy="1981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79512" y="4221088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БПС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162800" y="5867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004048" y="4941168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Georgia" pitchFamily="18" charset="0"/>
              </a:rPr>
              <a:t>МПС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143000" y="2590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400">
                <a:solidFill>
                  <a:schemeClr val="folHlink"/>
                </a:solidFill>
              </a:rPr>
              <a:t>α</a:t>
            </a:r>
            <a:endParaRPr lang="ru-RU" sz="4400">
              <a:solidFill>
                <a:schemeClr val="folHlink"/>
              </a:solidFill>
            </a:endParaRPr>
          </a:p>
        </p:txBody>
      </p:sp>
      <p:sp>
        <p:nvSpPr>
          <p:cNvPr id="54288" name="Arc 16"/>
          <p:cNvSpPr>
            <a:spLocks/>
          </p:cNvSpPr>
          <p:nvPr/>
        </p:nvSpPr>
        <p:spPr bwMode="auto">
          <a:xfrm flipH="1">
            <a:off x="1600200" y="3276600"/>
            <a:ext cx="3810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752600" y="4800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400">
                <a:solidFill>
                  <a:schemeClr val="folHlink"/>
                </a:solidFill>
              </a:rPr>
              <a:t>γ</a:t>
            </a:r>
            <a:endParaRPr lang="ru-RU" sz="4400">
              <a:solidFill>
                <a:schemeClr val="folHlink"/>
              </a:solidFill>
            </a:endParaRPr>
          </a:p>
        </p:txBody>
      </p:sp>
      <p:sp>
        <p:nvSpPr>
          <p:cNvPr id="54290" name="Arc 18"/>
          <p:cNvSpPr>
            <a:spLocks/>
          </p:cNvSpPr>
          <p:nvPr/>
        </p:nvSpPr>
        <p:spPr bwMode="auto">
          <a:xfrm flipV="1">
            <a:off x="1981200" y="4648200"/>
            <a:ext cx="2286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2362200" y="19812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4400">
                <a:solidFill>
                  <a:schemeClr val="folHlink"/>
                </a:solidFill>
              </a:rPr>
              <a:t>α</a:t>
            </a:r>
            <a:r>
              <a:rPr lang="ru-RU" sz="4400">
                <a:solidFill>
                  <a:schemeClr val="folHlink"/>
                </a:solidFill>
              </a:rPr>
              <a:t> </a:t>
            </a:r>
            <a:r>
              <a:rPr lang="en-US" sz="4400">
                <a:solidFill>
                  <a:schemeClr val="folHlink"/>
                </a:solidFill>
              </a:rPr>
              <a:t>&gt;</a:t>
            </a:r>
            <a:r>
              <a:rPr lang="ru-RU" sz="4400">
                <a:solidFill>
                  <a:schemeClr val="folHlink"/>
                </a:solidFill>
              </a:rPr>
              <a:t> </a:t>
            </a:r>
            <a:r>
              <a:rPr lang="el-GR" sz="4400">
                <a:solidFill>
                  <a:schemeClr val="folHlink"/>
                </a:solidFill>
              </a:rPr>
              <a:t>γ</a:t>
            </a:r>
            <a:endParaRPr lang="ru-RU" sz="4400">
              <a:solidFill>
                <a:schemeClr val="folHlink"/>
              </a:solidFill>
            </a:endParaRP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2339752" y="2852936"/>
            <a:ext cx="1944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Georgia" pitchFamily="18" charset="0"/>
              </a:rPr>
              <a:t>МПС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4788024" y="2708920"/>
            <a:ext cx="1779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БПС</a:t>
            </a:r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5029200" y="38100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6858000" y="18288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5943600" y="1981200"/>
            <a:ext cx="914400" cy="1828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6858000" y="3810000"/>
            <a:ext cx="1828800" cy="990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303" name="Arc 31"/>
          <p:cNvSpPr>
            <a:spLocks/>
          </p:cNvSpPr>
          <p:nvPr/>
        </p:nvSpPr>
        <p:spPr bwMode="auto">
          <a:xfrm flipH="1">
            <a:off x="6553200" y="3048000"/>
            <a:ext cx="3048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5" name="Arc 33"/>
          <p:cNvSpPr>
            <a:spLocks/>
          </p:cNvSpPr>
          <p:nvPr/>
        </p:nvSpPr>
        <p:spPr bwMode="auto">
          <a:xfrm flipV="1">
            <a:off x="6858000" y="4038600"/>
            <a:ext cx="3048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6324600" y="2209800"/>
            <a:ext cx="52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400">
                <a:solidFill>
                  <a:schemeClr val="hlink"/>
                </a:solidFill>
              </a:rPr>
              <a:t>α</a:t>
            </a:r>
            <a:endParaRPr lang="ru-RU" sz="4400">
              <a:solidFill>
                <a:schemeClr val="hlink"/>
              </a:solidFill>
            </a:endParaRPr>
          </a:p>
        </p:txBody>
      </p:sp>
      <p:sp>
        <p:nvSpPr>
          <p:cNvPr id="54311" name="Rectangle 39"/>
          <p:cNvSpPr>
            <a:spLocks noChangeArrowheads="1"/>
          </p:cNvSpPr>
          <p:nvPr/>
        </p:nvSpPr>
        <p:spPr bwMode="auto">
          <a:xfrm>
            <a:off x="6934200" y="3962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400">
                <a:solidFill>
                  <a:schemeClr val="hlink"/>
                </a:solidFill>
              </a:rPr>
              <a:t>γ</a:t>
            </a:r>
            <a:endParaRPr lang="ru-RU" sz="4400">
              <a:solidFill>
                <a:schemeClr val="hlink"/>
              </a:solidFill>
            </a:endParaRPr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>
            <a:off x="4716016" y="1052736"/>
            <a:ext cx="76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313" name="Rectangle 41"/>
          <p:cNvSpPr>
            <a:spLocks noChangeArrowheads="1"/>
          </p:cNvSpPr>
          <p:nvPr/>
        </p:nvSpPr>
        <p:spPr bwMode="auto">
          <a:xfrm>
            <a:off x="7315200" y="2057400"/>
            <a:ext cx="147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400">
                <a:solidFill>
                  <a:schemeClr val="hlink"/>
                </a:solidFill>
              </a:rPr>
              <a:t>α</a:t>
            </a:r>
            <a:r>
              <a:rPr lang="ru-RU" sz="4400">
                <a:solidFill>
                  <a:schemeClr val="hlink"/>
                </a:solidFill>
              </a:rPr>
              <a:t> </a:t>
            </a:r>
            <a:r>
              <a:rPr lang="en-US" sz="4400">
                <a:solidFill>
                  <a:schemeClr val="hlink"/>
                </a:solidFill>
              </a:rPr>
              <a:t>&lt;</a:t>
            </a:r>
            <a:r>
              <a:rPr lang="ru-RU" sz="4400">
                <a:solidFill>
                  <a:schemeClr val="hlink"/>
                </a:solidFill>
              </a:rPr>
              <a:t> </a:t>
            </a:r>
            <a:r>
              <a:rPr lang="el-GR" sz="4400">
                <a:solidFill>
                  <a:schemeClr val="hlink"/>
                </a:solidFill>
              </a:rPr>
              <a:t>γ</a:t>
            </a:r>
            <a:endParaRPr lang="ru-RU" sz="4400">
              <a:solidFill>
                <a:schemeClr val="hlink"/>
              </a:solidFill>
            </a:endParaRPr>
          </a:p>
        </p:txBody>
      </p:sp>
      <p:sp>
        <p:nvSpPr>
          <p:cNvPr id="54316" name="Arc 44"/>
          <p:cNvSpPr>
            <a:spLocks/>
          </p:cNvSpPr>
          <p:nvPr/>
        </p:nvSpPr>
        <p:spPr bwMode="auto">
          <a:xfrm flipV="1">
            <a:off x="1981200" y="4724400"/>
            <a:ext cx="2286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7" name="Arc 45"/>
          <p:cNvSpPr>
            <a:spLocks/>
          </p:cNvSpPr>
          <p:nvPr/>
        </p:nvSpPr>
        <p:spPr bwMode="auto">
          <a:xfrm flipV="1">
            <a:off x="6858000" y="3962400"/>
            <a:ext cx="220663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870"/>
              <a:gd name="T1" fmla="*/ 0 h 21600"/>
              <a:gd name="T2" fmla="*/ 20870 w 20870"/>
              <a:gd name="T3" fmla="*/ 16030 h 21600"/>
              <a:gd name="T4" fmla="*/ 0 w 208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70" h="21600" fill="none" extrusionOk="0">
                <a:moveTo>
                  <a:pt x="-1" y="0"/>
                </a:moveTo>
                <a:cubicBezTo>
                  <a:pt x="9784" y="0"/>
                  <a:pt x="18346" y="6576"/>
                  <a:pt x="20869" y="16030"/>
                </a:cubicBezTo>
              </a:path>
              <a:path w="20870" h="21600" stroke="0" extrusionOk="0">
                <a:moveTo>
                  <a:pt x="-1" y="0"/>
                </a:moveTo>
                <a:cubicBezTo>
                  <a:pt x="9784" y="0"/>
                  <a:pt x="18346" y="6576"/>
                  <a:pt x="20869" y="1603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188640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Попадая в среду оптически более плотную, луч отклоняется в сторону перпендикуляра к границе двух сред. И наоборот, если происходит переход луча из среды оптически более плотной в среду менее плотную, угол преломления оказывается больше угла падения и луч прижимается к границе раздела двух сред.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Ируша\фото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3353026" cy="3221247"/>
          </a:xfrm>
          <a:prstGeom prst="rect">
            <a:avLst/>
          </a:prstGeom>
          <a:noFill/>
        </p:spPr>
      </p:pic>
      <p:pic>
        <p:nvPicPr>
          <p:cNvPr id="24579" name="Picture 3" descr="D:\Ируша\фото\image1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8210061" cy="34052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692696"/>
            <a:ext cx="3855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Лучи разной цветности преломляются по разному.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Ируша\фото\00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181350" cy="6153150"/>
          </a:xfrm>
          <a:prstGeom prst="rect">
            <a:avLst/>
          </a:prstGeom>
          <a:noFill/>
        </p:spPr>
      </p:pic>
      <p:pic>
        <p:nvPicPr>
          <p:cNvPr id="23555" name="Picture 3" descr="D:\Ируша\фото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290"/>
            <a:ext cx="4738704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916832"/>
            <a:ext cx="480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Считай несчастным тот день или тот час, в который ты не усвоил ничего нового и ничего не прибавил </a:t>
            </a:r>
            <a:b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к своему образованию.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              Я.  А.  Коменский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050" name="Picture 2" descr="https://fs00.infourok.ru/images/doc/170/195406/640/img12.jpg"/>
          <p:cNvPicPr>
            <a:picLocks noChangeAspect="1" noChangeArrowheads="1"/>
          </p:cNvPicPr>
          <p:nvPr/>
        </p:nvPicPr>
        <p:blipFill>
          <a:blip r:embed="rId2" cstate="print"/>
          <a:srcRect l="21844" t="7875" r="21456" b="24401"/>
          <a:stretch>
            <a:fillRect/>
          </a:stretch>
        </p:blipFill>
        <p:spPr bwMode="auto">
          <a:xfrm>
            <a:off x="395536" y="1484784"/>
            <a:ext cx="3697527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Ируша\фото\320px-Rainbow_for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572032" cy="5500726"/>
          </a:xfrm>
          <a:prstGeom prst="rect">
            <a:avLst/>
          </a:prstGeom>
          <a:noFill/>
        </p:spPr>
      </p:pic>
      <p:pic>
        <p:nvPicPr>
          <p:cNvPr id="31747" name="Picture 3" descr="D:\Ируша\фото\6875262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2" y="285728"/>
            <a:ext cx="2643206" cy="2643206"/>
          </a:xfrm>
          <a:prstGeom prst="rect">
            <a:avLst/>
          </a:prstGeom>
          <a:noFill/>
        </p:spPr>
      </p:pic>
      <p:pic>
        <p:nvPicPr>
          <p:cNvPr id="31749" name="Picture 5" descr="D:\Ируша\фото\320px-Rainbow_at_Ladog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428868"/>
            <a:ext cx="3103570" cy="334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Ируша\фото\s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40" y="1500174"/>
            <a:ext cx="8106826" cy="45720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142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Из-за преломления света наблюдаем: изменение размера тела, надлом,</a:t>
            </a:r>
          </a:p>
          <a:p>
            <a:r>
              <a:rPr lang="ru-RU" sz="3200" dirty="0">
                <a:latin typeface="Georgia" pitchFamily="18" charset="0"/>
              </a:rPr>
              <a:t>у</a:t>
            </a:r>
            <a:r>
              <a:rPr lang="ru-RU" sz="3200" dirty="0" smtClean="0">
                <a:latin typeface="Georgia" pitchFamily="18" charset="0"/>
              </a:rPr>
              <a:t>меньшение глубины водоёма.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077072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Вода как бы приподнимает дно водоёма,</a:t>
            </a:r>
          </a:p>
          <a:p>
            <a:r>
              <a:rPr lang="ru-RU" sz="2800" dirty="0">
                <a:latin typeface="Georgia" pitchFamily="18" charset="0"/>
              </a:rPr>
              <a:t>п</a:t>
            </a:r>
            <a:r>
              <a:rPr lang="ru-RU" sz="2800" dirty="0" smtClean="0">
                <a:latin typeface="Georgia" pitchFamily="18" charset="0"/>
              </a:rPr>
              <a:t>редметы в сосуде, приближает предметы 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7" name="Picture 2" descr="D:\Ируша\фото\dayving_ris_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5438978" cy="3191036"/>
          </a:xfrm>
          <a:prstGeom prst="rect">
            <a:avLst/>
          </a:prstGeom>
          <a:noFill/>
        </p:spPr>
      </p:pic>
      <p:pic>
        <p:nvPicPr>
          <p:cNvPr id="8" name="Picture 2" descr="https://videouroki.net/videouroki/conspekty/fizika9/50-prielomlieniie-svieta-pokazatiel-prielomlieniia.files/image015.jpg"/>
          <p:cNvPicPr>
            <a:picLocks noChangeAspect="1" noChangeArrowheads="1"/>
          </p:cNvPicPr>
          <p:nvPr/>
        </p:nvPicPr>
        <p:blipFill>
          <a:blip r:embed="rId3" cstate="print"/>
          <a:srcRect r="60334"/>
          <a:stretch>
            <a:fillRect/>
          </a:stretch>
        </p:blipFill>
        <p:spPr bwMode="auto">
          <a:xfrm>
            <a:off x="5580112" y="3645024"/>
            <a:ext cx="309634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Ируша\фото\im8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869950"/>
            <a:ext cx="8828708" cy="5488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42862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Фокус с монетой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Из-за преломления наблюдается кажущееся изменение размеров, формы и расположения предметов. 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В этом можно убедиться на простых примерах. Положим на дно пустого стакана кольцо или другой небольшой предмет. Подвинем стакан так, чтобы центр кольца, край стакана и глаз находились на одной прямой. Не меняя положения головы, станем наливать в стакан воду. Заметим, что по мере повышения уровня воды дно стакана с кольцом как бы приподнимается. Кольцо, которое ранее было видно лишь частично, теперь становится видимым полностью. </a:t>
            </a:r>
          </a:p>
          <a:p>
            <a:pPr algn="r"/>
            <a:r>
              <a:rPr lang="ru-RU" i="1" dirty="0" smtClean="0">
                <a:latin typeface="Georgia" pitchFamily="18" charset="0"/>
              </a:rPr>
              <a:t>Этот опыт был описан в свое время еще Евклидом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2772" name="Picture 4" descr="http://www.e-reading.life/illustrations/72/72559-pic_165.png"/>
          <p:cNvPicPr>
            <a:picLocks noChangeAspect="1" noChangeArrowheads="1"/>
          </p:cNvPicPr>
          <p:nvPr/>
        </p:nvPicPr>
        <p:blipFill>
          <a:blip r:embed="rId2" cstate="print"/>
          <a:srcRect l="3480" r="7780"/>
          <a:stretch>
            <a:fillRect/>
          </a:stretch>
        </p:blipFill>
        <p:spPr bwMode="auto">
          <a:xfrm>
            <a:off x="755576" y="3573016"/>
            <a:ext cx="7888876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19475" y="554567"/>
            <a:ext cx="2089150" cy="5179484"/>
          </a:xfrm>
          <a:custGeom>
            <a:avLst/>
            <a:gdLst>
              <a:gd name="connsiteX0" fmla="*/ 0 w 2088232"/>
              <a:gd name="connsiteY0" fmla="*/ 0 h 3744416"/>
              <a:gd name="connsiteX1" fmla="*/ 2088232 w 2088232"/>
              <a:gd name="connsiteY1" fmla="*/ 0 h 3744416"/>
              <a:gd name="connsiteX2" fmla="*/ 2088232 w 2088232"/>
              <a:gd name="connsiteY2" fmla="*/ 3744416 h 3744416"/>
              <a:gd name="connsiteX3" fmla="*/ 0 w 2088232"/>
              <a:gd name="connsiteY3" fmla="*/ 3744416 h 3744416"/>
              <a:gd name="connsiteX4" fmla="*/ 0 w 2088232"/>
              <a:gd name="connsiteY4" fmla="*/ 0 h 3744416"/>
              <a:gd name="connsiteX0" fmla="*/ 0 w 2088232"/>
              <a:gd name="connsiteY0" fmla="*/ 0 h 3744416"/>
              <a:gd name="connsiteX1" fmla="*/ 510683 w 2088232"/>
              <a:gd name="connsiteY1" fmla="*/ 4032 h 3744416"/>
              <a:gd name="connsiteX2" fmla="*/ 2088232 w 2088232"/>
              <a:gd name="connsiteY2" fmla="*/ 0 h 3744416"/>
              <a:gd name="connsiteX3" fmla="*/ 2088232 w 2088232"/>
              <a:gd name="connsiteY3" fmla="*/ 3744416 h 3744416"/>
              <a:gd name="connsiteX4" fmla="*/ 0 w 2088232"/>
              <a:gd name="connsiteY4" fmla="*/ 3744416 h 3744416"/>
              <a:gd name="connsiteX5" fmla="*/ 0 w 2088232"/>
              <a:gd name="connsiteY5" fmla="*/ 0 h 3744416"/>
              <a:gd name="connsiteX0" fmla="*/ 0 w 2088232"/>
              <a:gd name="connsiteY0" fmla="*/ 0 h 3744416"/>
              <a:gd name="connsiteX1" fmla="*/ 510683 w 2088232"/>
              <a:gd name="connsiteY1" fmla="*/ 4032 h 3744416"/>
              <a:gd name="connsiteX2" fmla="*/ 1343197 w 2088232"/>
              <a:gd name="connsiteY2" fmla="*/ 4032 h 3744416"/>
              <a:gd name="connsiteX3" fmla="*/ 2088232 w 2088232"/>
              <a:gd name="connsiteY3" fmla="*/ 0 h 3744416"/>
              <a:gd name="connsiteX4" fmla="*/ 2088232 w 2088232"/>
              <a:gd name="connsiteY4" fmla="*/ 3744416 h 3744416"/>
              <a:gd name="connsiteX5" fmla="*/ 0 w 2088232"/>
              <a:gd name="connsiteY5" fmla="*/ 3744416 h 3744416"/>
              <a:gd name="connsiteX6" fmla="*/ 0 w 2088232"/>
              <a:gd name="connsiteY6" fmla="*/ 0 h 3744416"/>
              <a:gd name="connsiteX0" fmla="*/ 0 w 2088232"/>
              <a:gd name="connsiteY0" fmla="*/ 276172 h 4020588"/>
              <a:gd name="connsiteX1" fmla="*/ 510683 w 2088232"/>
              <a:gd name="connsiteY1" fmla="*/ 280204 h 4020588"/>
              <a:gd name="connsiteX2" fmla="*/ 1343197 w 2088232"/>
              <a:gd name="connsiteY2" fmla="*/ 280204 h 4020588"/>
              <a:gd name="connsiteX3" fmla="*/ 2088232 w 2088232"/>
              <a:gd name="connsiteY3" fmla="*/ 276172 h 4020588"/>
              <a:gd name="connsiteX4" fmla="*/ 2088232 w 2088232"/>
              <a:gd name="connsiteY4" fmla="*/ 4020588 h 4020588"/>
              <a:gd name="connsiteX5" fmla="*/ 0 w 2088232"/>
              <a:gd name="connsiteY5" fmla="*/ 4020588 h 4020588"/>
              <a:gd name="connsiteX6" fmla="*/ 0 w 2088232"/>
              <a:gd name="connsiteY6" fmla="*/ 276172 h 4020588"/>
              <a:gd name="connsiteX0" fmla="*/ 0 w 2088232"/>
              <a:gd name="connsiteY0" fmla="*/ 276172 h 4020588"/>
              <a:gd name="connsiteX1" fmla="*/ 510683 w 2088232"/>
              <a:gd name="connsiteY1" fmla="*/ 280204 h 4020588"/>
              <a:gd name="connsiteX2" fmla="*/ 1343197 w 2088232"/>
              <a:gd name="connsiteY2" fmla="*/ 280204 h 4020588"/>
              <a:gd name="connsiteX3" fmla="*/ 2088232 w 2088232"/>
              <a:gd name="connsiteY3" fmla="*/ 276172 h 4020588"/>
              <a:gd name="connsiteX4" fmla="*/ 2088232 w 2088232"/>
              <a:gd name="connsiteY4" fmla="*/ 4020588 h 4020588"/>
              <a:gd name="connsiteX5" fmla="*/ 0 w 2088232"/>
              <a:gd name="connsiteY5" fmla="*/ 4020588 h 4020588"/>
              <a:gd name="connsiteX6" fmla="*/ 0 w 2088232"/>
              <a:gd name="connsiteY6" fmla="*/ 276172 h 4020588"/>
              <a:gd name="connsiteX0" fmla="*/ 0 w 2088232"/>
              <a:gd name="connsiteY0" fmla="*/ 287034 h 4031450"/>
              <a:gd name="connsiteX1" fmla="*/ 715399 w 2088232"/>
              <a:gd name="connsiteY1" fmla="*/ 577669 h 4031450"/>
              <a:gd name="connsiteX2" fmla="*/ 1343197 w 2088232"/>
              <a:gd name="connsiteY2" fmla="*/ 291066 h 4031450"/>
              <a:gd name="connsiteX3" fmla="*/ 2088232 w 2088232"/>
              <a:gd name="connsiteY3" fmla="*/ 287034 h 4031450"/>
              <a:gd name="connsiteX4" fmla="*/ 2088232 w 2088232"/>
              <a:gd name="connsiteY4" fmla="*/ 4031450 h 4031450"/>
              <a:gd name="connsiteX5" fmla="*/ 0 w 2088232"/>
              <a:gd name="connsiteY5" fmla="*/ 4031450 h 4031450"/>
              <a:gd name="connsiteX6" fmla="*/ 0 w 2088232"/>
              <a:gd name="connsiteY6" fmla="*/ 287034 h 4031450"/>
              <a:gd name="connsiteX0" fmla="*/ 0 w 2088232"/>
              <a:gd name="connsiteY0" fmla="*/ 294732 h 4039148"/>
              <a:gd name="connsiteX1" fmla="*/ 715399 w 2088232"/>
              <a:gd name="connsiteY1" fmla="*/ 585367 h 4039148"/>
              <a:gd name="connsiteX2" fmla="*/ 1097537 w 2088232"/>
              <a:gd name="connsiteY2" fmla="*/ 271469 h 4039148"/>
              <a:gd name="connsiteX3" fmla="*/ 2088232 w 2088232"/>
              <a:gd name="connsiteY3" fmla="*/ 294732 h 4039148"/>
              <a:gd name="connsiteX4" fmla="*/ 2088232 w 2088232"/>
              <a:gd name="connsiteY4" fmla="*/ 4039148 h 4039148"/>
              <a:gd name="connsiteX5" fmla="*/ 0 w 2088232"/>
              <a:gd name="connsiteY5" fmla="*/ 4039148 h 4039148"/>
              <a:gd name="connsiteX6" fmla="*/ 0 w 2088232"/>
              <a:gd name="connsiteY6" fmla="*/ 294732 h 4039148"/>
              <a:gd name="connsiteX0" fmla="*/ 0 w 2088232"/>
              <a:gd name="connsiteY0" fmla="*/ 372918 h 4117334"/>
              <a:gd name="connsiteX1" fmla="*/ 715399 w 2088232"/>
              <a:gd name="connsiteY1" fmla="*/ 663553 h 4117334"/>
              <a:gd name="connsiteX2" fmla="*/ 1097537 w 2088232"/>
              <a:gd name="connsiteY2" fmla="*/ 349655 h 4117334"/>
              <a:gd name="connsiteX3" fmla="*/ 1616152 w 2088232"/>
              <a:gd name="connsiteY3" fmla="*/ 131291 h 4117334"/>
              <a:gd name="connsiteX4" fmla="*/ 2088232 w 2088232"/>
              <a:gd name="connsiteY4" fmla="*/ 372918 h 4117334"/>
              <a:gd name="connsiteX5" fmla="*/ 2088232 w 2088232"/>
              <a:gd name="connsiteY5" fmla="*/ 4117334 h 4117334"/>
              <a:gd name="connsiteX6" fmla="*/ 0 w 2088232"/>
              <a:gd name="connsiteY6" fmla="*/ 4117334 h 4117334"/>
              <a:gd name="connsiteX7" fmla="*/ 0 w 2088232"/>
              <a:gd name="connsiteY7" fmla="*/ 372918 h 4117334"/>
              <a:gd name="connsiteX0" fmla="*/ 0 w 2088232"/>
              <a:gd name="connsiteY0" fmla="*/ 217076 h 3961492"/>
              <a:gd name="connsiteX1" fmla="*/ 715399 w 2088232"/>
              <a:gd name="connsiteY1" fmla="*/ 507711 h 3961492"/>
              <a:gd name="connsiteX2" fmla="*/ 1097537 w 2088232"/>
              <a:gd name="connsiteY2" fmla="*/ 193813 h 3961492"/>
              <a:gd name="connsiteX3" fmla="*/ 1643448 w 2088232"/>
              <a:gd name="connsiteY3" fmla="*/ 685133 h 3961492"/>
              <a:gd name="connsiteX4" fmla="*/ 2088232 w 2088232"/>
              <a:gd name="connsiteY4" fmla="*/ 217076 h 3961492"/>
              <a:gd name="connsiteX5" fmla="*/ 2088232 w 2088232"/>
              <a:gd name="connsiteY5" fmla="*/ 3961492 h 3961492"/>
              <a:gd name="connsiteX6" fmla="*/ 0 w 2088232"/>
              <a:gd name="connsiteY6" fmla="*/ 3961492 h 3961492"/>
              <a:gd name="connsiteX7" fmla="*/ 0 w 2088232"/>
              <a:gd name="connsiteY7" fmla="*/ 217076 h 3961492"/>
              <a:gd name="connsiteX0" fmla="*/ 0 w 2088232"/>
              <a:gd name="connsiteY0" fmla="*/ 253927 h 3998343"/>
              <a:gd name="connsiteX1" fmla="*/ 715399 w 2088232"/>
              <a:gd name="connsiteY1" fmla="*/ 544562 h 3998343"/>
              <a:gd name="connsiteX2" fmla="*/ 1097537 w 2088232"/>
              <a:gd name="connsiteY2" fmla="*/ 230664 h 3998343"/>
              <a:gd name="connsiteX3" fmla="*/ 1561562 w 2088232"/>
              <a:gd name="connsiteY3" fmla="*/ 435381 h 3998343"/>
              <a:gd name="connsiteX4" fmla="*/ 2088232 w 2088232"/>
              <a:gd name="connsiteY4" fmla="*/ 253927 h 3998343"/>
              <a:gd name="connsiteX5" fmla="*/ 2088232 w 2088232"/>
              <a:gd name="connsiteY5" fmla="*/ 3998343 h 3998343"/>
              <a:gd name="connsiteX6" fmla="*/ 0 w 2088232"/>
              <a:gd name="connsiteY6" fmla="*/ 3998343 h 3998343"/>
              <a:gd name="connsiteX7" fmla="*/ 0 w 2088232"/>
              <a:gd name="connsiteY7" fmla="*/ 253927 h 3998343"/>
              <a:gd name="connsiteX0" fmla="*/ 0 w 2088232"/>
              <a:gd name="connsiteY0" fmla="*/ 253927 h 3998343"/>
              <a:gd name="connsiteX1" fmla="*/ 715399 w 2088232"/>
              <a:gd name="connsiteY1" fmla="*/ 544562 h 3998343"/>
              <a:gd name="connsiteX2" fmla="*/ 1097537 w 2088232"/>
              <a:gd name="connsiteY2" fmla="*/ 230664 h 3998343"/>
              <a:gd name="connsiteX3" fmla="*/ 1561562 w 2088232"/>
              <a:gd name="connsiteY3" fmla="*/ 435381 h 3998343"/>
              <a:gd name="connsiteX4" fmla="*/ 2088232 w 2088232"/>
              <a:gd name="connsiteY4" fmla="*/ 253927 h 3998343"/>
              <a:gd name="connsiteX5" fmla="*/ 2088232 w 2088232"/>
              <a:gd name="connsiteY5" fmla="*/ 3998343 h 3998343"/>
              <a:gd name="connsiteX6" fmla="*/ 0 w 2088232"/>
              <a:gd name="connsiteY6" fmla="*/ 3998343 h 3998343"/>
              <a:gd name="connsiteX7" fmla="*/ 0 w 2088232"/>
              <a:gd name="connsiteY7" fmla="*/ 253927 h 3998343"/>
              <a:gd name="connsiteX0" fmla="*/ 0 w 2088232"/>
              <a:gd name="connsiteY0" fmla="*/ 253927 h 3998343"/>
              <a:gd name="connsiteX1" fmla="*/ 497035 w 2088232"/>
              <a:gd name="connsiteY1" fmla="*/ 394436 h 3998343"/>
              <a:gd name="connsiteX2" fmla="*/ 1097537 w 2088232"/>
              <a:gd name="connsiteY2" fmla="*/ 230664 h 3998343"/>
              <a:gd name="connsiteX3" fmla="*/ 1561562 w 2088232"/>
              <a:gd name="connsiteY3" fmla="*/ 435381 h 3998343"/>
              <a:gd name="connsiteX4" fmla="*/ 2088232 w 2088232"/>
              <a:gd name="connsiteY4" fmla="*/ 253927 h 3998343"/>
              <a:gd name="connsiteX5" fmla="*/ 2088232 w 2088232"/>
              <a:gd name="connsiteY5" fmla="*/ 3998343 h 3998343"/>
              <a:gd name="connsiteX6" fmla="*/ 0 w 2088232"/>
              <a:gd name="connsiteY6" fmla="*/ 3998343 h 3998343"/>
              <a:gd name="connsiteX7" fmla="*/ 0 w 2088232"/>
              <a:gd name="connsiteY7" fmla="*/ 253927 h 3998343"/>
              <a:gd name="connsiteX0" fmla="*/ 0 w 2088232"/>
              <a:gd name="connsiteY0" fmla="*/ 253927 h 3998343"/>
              <a:gd name="connsiteX1" fmla="*/ 497035 w 2088232"/>
              <a:gd name="connsiteY1" fmla="*/ 394436 h 3998343"/>
              <a:gd name="connsiteX2" fmla="*/ 961060 w 2088232"/>
              <a:gd name="connsiteY2" fmla="*/ 244312 h 3998343"/>
              <a:gd name="connsiteX3" fmla="*/ 1561562 w 2088232"/>
              <a:gd name="connsiteY3" fmla="*/ 435381 h 3998343"/>
              <a:gd name="connsiteX4" fmla="*/ 2088232 w 2088232"/>
              <a:gd name="connsiteY4" fmla="*/ 253927 h 3998343"/>
              <a:gd name="connsiteX5" fmla="*/ 2088232 w 2088232"/>
              <a:gd name="connsiteY5" fmla="*/ 3998343 h 3998343"/>
              <a:gd name="connsiteX6" fmla="*/ 0 w 2088232"/>
              <a:gd name="connsiteY6" fmla="*/ 3998343 h 3998343"/>
              <a:gd name="connsiteX7" fmla="*/ 0 w 2088232"/>
              <a:gd name="connsiteY7" fmla="*/ 253927 h 3998343"/>
              <a:gd name="connsiteX0" fmla="*/ 0 w 2088232"/>
              <a:gd name="connsiteY0" fmla="*/ 270746 h 4015162"/>
              <a:gd name="connsiteX1" fmla="*/ 497035 w 2088232"/>
              <a:gd name="connsiteY1" fmla="*/ 411255 h 4015162"/>
              <a:gd name="connsiteX2" fmla="*/ 961060 w 2088232"/>
              <a:gd name="connsiteY2" fmla="*/ 261131 h 4015162"/>
              <a:gd name="connsiteX3" fmla="*/ 1452379 w 2088232"/>
              <a:gd name="connsiteY3" fmla="*/ 370313 h 4015162"/>
              <a:gd name="connsiteX4" fmla="*/ 2088232 w 2088232"/>
              <a:gd name="connsiteY4" fmla="*/ 270746 h 4015162"/>
              <a:gd name="connsiteX5" fmla="*/ 2088232 w 2088232"/>
              <a:gd name="connsiteY5" fmla="*/ 4015162 h 4015162"/>
              <a:gd name="connsiteX6" fmla="*/ 0 w 2088232"/>
              <a:gd name="connsiteY6" fmla="*/ 4015162 h 4015162"/>
              <a:gd name="connsiteX7" fmla="*/ 0 w 2088232"/>
              <a:gd name="connsiteY7" fmla="*/ 270746 h 4015162"/>
              <a:gd name="connsiteX0" fmla="*/ 0 w 2088232"/>
              <a:gd name="connsiteY0" fmla="*/ 138843 h 3883259"/>
              <a:gd name="connsiteX1" fmla="*/ 497035 w 2088232"/>
              <a:gd name="connsiteY1" fmla="*/ 279352 h 3883259"/>
              <a:gd name="connsiteX2" fmla="*/ 961060 w 2088232"/>
              <a:gd name="connsiteY2" fmla="*/ 129228 h 3883259"/>
              <a:gd name="connsiteX3" fmla="*/ 1452379 w 2088232"/>
              <a:gd name="connsiteY3" fmla="*/ 238410 h 3883259"/>
              <a:gd name="connsiteX4" fmla="*/ 2088232 w 2088232"/>
              <a:gd name="connsiteY4" fmla="*/ 138843 h 3883259"/>
              <a:gd name="connsiteX5" fmla="*/ 2088232 w 2088232"/>
              <a:gd name="connsiteY5" fmla="*/ 3883259 h 3883259"/>
              <a:gd name="connsiteX6" fmla="*/ 0 w 2088232"/>
              <a:gd name="connsiteY6" fmla="*/ 3883259 h 3883259"/>
              <a:gd name="connsiteX7" fmla="*/ 0 w 2088232"/>
              <a:gd name="connsiteY7" fmla="*/ 138843 h 38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8232" h="3883259">
                <a:moveTo>
                  <a:pt x="0" y="138843"/>
                </a:moveTo>
                <a:cubicBezTo>
                  <a:pt x="330774" y="-6882"/>
                  <a:pt x="336858" y="280955"/>
                  <a:pt x="497035" y="279352"/>
                </a:cubicBezTo>
                <a:cubicBezTo>
                  <a:pt x="657212" y="277750"/>
                  <a:pt x="801836" y="136052"/>
                  <a:pt x="961060" y="129228"/>
                </a:cubicBezTo>
                <a:cubicBezTo>
                  <a:pt x="1120284" y="122404"/>
                  <a:pt x="1287263" y="234533"/>
                  <a:pt x="1452379" y="238410"/>
                </a:cubicBezTo>
                <a:cubicBezTo>
                  <a:pt x="1617495" y="242287"/>
                  <a:pt x="1832131" y="-225247"/>
                  <a:pt x="2088232" y="138843"/>
                </a:cubicBezTo>
                <a:lnTo>
                  <a:pt x="2088232" y="3883259"/>
                </a:lnTo>
                <a:lnTo>
                  <a:pt x="0" y="3883259"/>
                </a:lnTo>
                <a:lnTo>
                  <a:pt x="0" y="13884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19475" y="3145367"/>
            <a:ext cx="2089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1558925" y="3365501"/>
            <a:ext cx="1944688" cy="1164167"/>
            <a:chOff x="1559155" y="2524096"/>
            <a:chExt cx="1944216" cy="87239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20988473" flipV="1">
              <a:off x="1559155" y="2524096"/>
              <a:ext cx="1944216" cy="78991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20988473" flipV="1">
              <a:off x="1602008" y="3001534"/>
              <a:ext cx="971314" cy="39495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5418139" y="1509184"/>
            <a:ext cx="1944687" cy="1164167"/>
            <a:chOff x="5418600" y="1132346"/>
            <a:chExt cx="1944216" cy="87239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20988473" flipV="1">
              <a:off x="5418600" y="1132346"/>
              <a:ext cx="1944216" cy="78991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20988473" flipV="1">
              <a:off x="5461452" y="1609783"/>
              <a:ext cx="971315" cy="39495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3419475" y="2783418"/>
            <a:ext cx="2089150" cy="361949"/>
            <a:chOff x="3419872" y="2087634"/>
            <a:chExt cx="2088232" cy="27067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3419872" y="2087634"/>
              <a:ext cx="2088232" cy="27067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3419872" y="2211101"/>
              <a:ext cx="1152019" cy="14721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>
            <a:off x="5508626" y="2798233"/>
            <a:ext cx="20875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TextBox 27"/>
          <p:cNvSpPr txBox="1">
            <a:spLocks noChangeArrowheads="1"/>
          </p:cNvSpPr>
          <p:nvPr/>
        </p:nvSpPr>
        <p:spPr bwMode="auto">
          <a:xfrm>
            <a:off x="3983039" y="1043517"/>
            <a:ext cx="101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i="1"/>
              <a:t>Стекло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4650" y="3399367"/>
            <a:ext cx="1972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i="1"/>
              <a:t>Падающий луч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619672" y="5805264"/>
            <a:ext cx="6959972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Стеклянная пластина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Преломление света.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4005064"/>
            <a:ext cx="4273672" cy="22322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«Проснулся Садко,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купец богатый новгородский,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Океан – море, да на самом дне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Увидел он – сквозь воду печет красное солнышко»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Былина «Садко »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5360" y="530352"/>
            <a:ext cx="3931920" cy="4914872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ru-RU" sz="2000" dirty="0" smtClean="0">
                <a:latin typeface="Georgia" pitchFamily="18" charset="0"/>
              </a:rPr>
              <a:t>«..Вода показалась Никите чересчур холодной. Ступая по ровному, песчаному дну, он чувствовал, как холодок пробирается по каждой из его жилок. Но, опустив взгляд вниз, Никита рассмеялся: его ноги, еще недавно длинные и тонкие, стали толстые и короткие, погрузившись в воду»      </a:t>
            </a:r>
            <a:r>
              <a:rPr lang="ru-RU" sz="1600" dirty="0" smtClean="0">
                <a:latin typeface="Georgia" pitchFamily="18" charset="0"/>
              </a:rPr>
              <a:t>                          </a:t>
            </a:r>
            <a:r>
              <a:rPr lang="ru-RU" sz="2000" dirty="0" smtClean="0">
                <a:latin typeface="Georgia" pitchFamily="18" charset="0"/>
              </a:rPr>
              <a:t>А.Толстой</a:t>
            </a:r>
            <a:endParaRPr lang="ru-RU" sz="1600" dirty="0" smtClean="0">
              <a:latin typeface="Georgia" pitchFamily="18" charset="0"/>
            </a:endParaRPr>
          </a:p>
          <a:p>
            <a:pPr eaLnBrk="1" hangingPunct="1">
              <a:buFontTx/>
              <a:buNone/>
            </a:pPr>
            <a:endParaRPr lang="ru-RU" sz="1600" dirty="0" smtClean="0">
              <a:latin typeface="Georgia" pitchFamily="18" charset="0"/>
            </a:endParaRPr>
          </a:p>
          <a:p>
            <a:pPr eaLnBrk="1" hangingPunct="1">
              <a:buFontTx/>
              <a:buNone/>
            </a:pPr>
            <a:r>
              <a:rPr lang="ru-RU" sz="1600" dirty="0" smtClean="0">
                <a:latin typeface="Georgia" pitchFamily="18" charset="0"/>
                <a:hlinkClick r:id="rId2"/>
              </a:rPr>
              <a:t>http://www.somit.ru/festival/melnikov/optika.htm</a:t>
            </a:r>
            <a:endParaRPr lang="ru-RU" sz="1600" dirty="0" smtClean="0">
              <a:latin typeface="Georgia" pitchFamily="18" charset="0"/>
            </a:endParaRPr>
          </a:p>
          <a:p>
            <a:pPr eaLnBrk="1" hangingPunct="1">
              <a:buFontTx/>
              <a:buNone/>
            </a:pPr>
            <a:endParaRPr lang="ru-RU" sz="1600" dirty="0" smtClean="0"/>
          </a:p>
          <a:p>
            <a:pPr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11269" name="Picture 6" descr="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2453415" cy="35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8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620688"/>
            <a:ext cx="1235075" cy="119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989667"/>
            <a:ext cx="9144000" cy="59267"/>
          </a:xfrm>
          <a:prstGeom prst="rect">
            <a:avLst/>
          </a:prstGeom>
          <a:solidFill>
            <a:srgbClr val="5B74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36600"/>
              </a:solidFill>
            </a:endParaRP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1619250" y="522818"/>
            <a:ext cx="7201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solidFill>
                  <a:srgbClr val="336600"/>
                </a:solidFill>
                <a:latin typeface="Georgia" pitchFamily="18" charset="0"/>
                <a:ea typeface="Segoe UI Light" pitchFamily="34" charset="0"/>
                <a:cs typeface="Segoe UI Light" pitchFamily="34" charset="0"/>
              </a:rPr>
              <a:t>Дно водоёма кажется ближе, чем оно есть на самом деле. С помощью явления преломления объясните данный факт.</a:t>
            </a:r>
          </a:p>
        </p:txBody>
      </p:sp>
      <p:pic>
        <p:nvPicPr>
          <p:cNvPr id="16391" name="Picture 6" descr="Лодка, Океан, Только, Одного, Плавающей, Чистая Вода"/>
          <p:cNvPicPr>
            <a:picLocks noChangeAspect="1" noChangeArrowheads="1"/>
          </p:cNvPicPr>
          <p:nvPr/>
        </p:nvPicPr>
        <p:blipFill>
          <a:blip r:embed="rId4" cstate="print"/>
          <a:srcRect t="28218" r="36307"/>
          <a:stretch>
            <a:fillRect/>
          </a:stretch>
        </p:blipFill>
        <p:spPr bwMode="auto">
          <a:xfrm>
            <a:off x="623889" y="2724151"/>
            <a:ext cx="3208337" cy="321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5575301"/>
            <a:ext cx="3887788" cy="35983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1" name="Прямоугольник 10"/>
          <p:cNvSpPr/>
          <p:nvPr/>
        </p:nvSpPr>
        <p:spPr>
          <a:xfrm>
            <a:off x="4579938" y="2724151"/>
            <a:ext cx="3873500" cy="8720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Прямоугольник 11"/>
          <p:cNvSpPr/>
          <p:nvPr/>
        </p:nvSpPr>
        <p:spPr>
          <a:xfrm>
            <a:off x="4579938" y="3596217"/>
            <a:ext cx="3873500" cy="197908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6516688" y="3596217"/>
            <a:ext cx="0" cy="1979083"/>
            <a:chOff x="6516215" y="2697347"/>
            <a:chExt cx="1" cy="1484038"/>
          </a:xfrm>
        </p:grpSpPr>
        <p:cxnSp>
          <p:nvCxnSpPr>
            <p:cNvPr id="9" name="Прямая соединительная линия 8"/>
            <p:cNvCxnSpPr>
              <a:stCxn id="12" idx="2"/>
              <a:endCxn id="12" idx="0"/>
            </p:cNvCxnSpPr>
            <p:nvPr/>
          </p:nvCxnSpPr>
          <p:spPr>
            <a:xfrm flipV="1">
              <a:off x="6516688" y="2697300"/>
              <a:ext cx="0" cy="14840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2" idx="0"/>
            </p:cNvCxnSpPr>
            <p:nvPr/>
          </p:nvCxnSpPr>
          <p:spPr>
            <a:xfrm flipV="1">
              <a:off x="6516688" y="3148108"/>
              <a:ext cx="0" cy="10332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3"/>
          <p:cNvGrpSpPr>
            <a:grpSpLocks/>
          </p:cNvGrpSpPr>
          <p:nvPr/>
        </p:nvGrpSpPr>
        <p:grpSpPr bwMode="auto">
          <a:xfrm>
            <a:off x="6516688" y="3604684"/>
            <a:ext cx="576262" cy="1970616"/>
            <a:chOff x="6516215" y="2703602"/>
            <a:chExt cx="576065" cy="1477783"/>
          </a:xfrm>
        </p:grpSpPr>
        <p:cxnSp>
          <p:nvCxnSpPr>
            <p:cNvPr id="13" name="Прямая соединительная линия 12"/>
            <p:cNvCxnSpPr>
              <a:stCxn id="2" idx="0"/>
            </p:cNvCxnSpPr>
            <p:nvPr/>
          </p:nvCxnSpPr>
          <p:spPr>
            <a:xfrm flipV="1">
              <a:off x="6516215" y="2703602"/>
              <a:ext cx="576065" cy="14777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2" idx="0"/>
            </p:cNvCxnSpPr>
            <p:nvPr/>
          </p:nvCxnSpPr>
          <p:spPr>
            <a:xfrm flipV="1">
              <a:off x="6516215" y="3273445"/>
              <a:ext cx="360239" cy="90794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2"/>
          <p:cNvGrpSpPr>
            <a:grpSpLocks/>
          </p:cNvGrpSpPr>
          <p:nvPr/>
        </p:nvGrpSpPr>
        <p:grpSpPr bwMode="auto">
          <a:xfrm>
            <a:off x="6516688" y="3596217"/>
            <a:ext cx="1319212" cy="1979083"/>
            <a:chOff x="6516215" y="2697348"/>
            <a:chExt cx="1320383" cy="1484037"/>
          </a:xfrm>
        </p:grpSpPr>
        <p:cxnSp>
          <p:nvCxnSpPr>
            <p:cNvPr id="20" name="Прямая соединительная линия 19"/>
            <p:cNvCxnSpPr>
              <a:stCxn id="2" idx="0"/>
            </p:cNvCxnSpPr>
            <p:nvPr/>
          </p:nvCxnSpPr>
          <p:spPr>
            <a:xfrm flipV="1">
              <a:off x="6516215" y="2697348"/>
              <a:ext cx="1320383" cy="14840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2" idx="0"/>
            </p:cNvCxnSpPr>
            <p:nvPr/>
          </p:nvCxnSpPr>
          <p:spPr>
            <a:xfrm flipV="1">
              <a:off x="6516215" y="3452858"/>
              <a:ext cx="648275" cy="7285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6"/>
          <p:cNvGrpSpPr>
            <a:grpSpLocks/>
          </p:cNvGrpSpPr>
          <p:nvPr/>
        </p:nvGrpSpPr>
        <p:grpSpPr bwMode="auto">
          <a:xfrm>
            <a:off x="5195888" y="3596217"/>
            <a:ext cx="1320800" cy="1979083"/>
            <a:chOff x="5195832" y="2697347"/>
            <a:chExt cx="1320384" cy="148403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5195832" y="2697347"/>
              <a:ext cx="1320384" cy="14840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2" idx="0"/>
            </p:cNvCxnSpPr>
            <p:nvPr/>
          </p:nvCxnSpPr>
          <p:spPr>
            <a:xfrm flipH="1" flipV="1">
              <a:off x="5868720" y="3452858"/>
              <a:ext cx="647496" cy="7285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40"/>
          <p:cNvGrpSpPr>
            <a:grpSpLocks/>
          </p:cNvGrpSpPr>
          <p:nvPr/>
        </p:nvGrpSpPr>
        <p:grpSpPr bwMode="auto">
          <a:xfrm rot="-1159619">
            <a:off x="4594225" y="3158067"/>
            <a:ext cx="623888" cy="567267"/>
            <a:chOff x="5124515" y="3105152"/>
            <a:chExt cx="1574960" cy="1076233"/>
          </a:xfrm>
        </p:grpSpPr>
        <p:cxnSp>
          <p:nvCxnSpPr>
            <p:cNvPr id="42" name="Прямая соединительная линия 41"/>
            <p:cNvCxnSpPr>
              <a:endCxn id="11" idx="1"/>
            </p:cNvCxnSpPr>
            <p:nvPr/>
          </p:nvCxnSpPr>
          <p:spPr>
            <a:xfrm rot="1159619" flipH="1" flipV="1">
              <a:off x="5125825" y="3098537"/>
              <a:ext cx="1574960" cy="8393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5870039" y="3448691"/>
              <a:ext cx="645213" cy="72686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45"/>
          <p:cNvGrpSpPr>
            <a:grpSpLocks/>
          </p:cNvGrpSpPr>
          <p:nvPr/>
        </p:nvGrpSpPr>
        <p:grpSpPr bwMode="auto">
          <a:xfrm rot="-953402">
            <a:off x="5483226" y="2696633"/>
            <a:ext cx="360363" cy="990600"/>
            <a:chOff x="5796134" y="2697347"/>
            <a:chExt cx="720081" cy="148403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5796134" y="2697347"/>
              <a:ext cx="720081" cy="14840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H="1" flipV="1">
              <a:off x="6085199" y="3290542"/>
              <a:ext cx="431414" cy="89105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48"/>
          <p:cNvGrpSpPr>
            <a:grpSpLocks/>
          </p:cNvGrpSpPr>
          <p:nvPr/>
        </p:nvGrpSpPr>
        <p:grpSpPr bwMode="auto">
          <a:xfrm>
            <a:off x="6516688" y="2762251"/>
            <a:ext cx="0" cy="838200"/>
            <a:chOff x="6516215" y="2697347"/>
            <a:chExt cx="1" cy="1484038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6516688" y="1197906"/>
              <a:ext cx="0" cy="14840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6516688" y="1462448"/>
              <a:ext cx="0" cy="10343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51"/>
          <p:cNvGrpSpPr>
            <a:grpSpLocks/>
          </p:cNvGrpSpPr>
          <p:nvPr/>
        </p:nvGrpSpPr>
        <p:grpSpPr bwMode="auto">
          <a:xfrm rot="1159619" flipH="1">
            <a:off x="7821613" y="3149601"/>
            <a:ext cx="608012" cy="571500"/>
            <a:chOff x="5162540" y="3097807"/>
            <a:chExt cx="1538185" cy="1083578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rot="1159619" flipH="1" flipV="1">
              <a:off x="5168774" y="3097415"/>
              <a:ext cx="1538185" cy="8548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 flipV="1">
              <a:off x="5875559" y="3448732"/>
              <a:ext cx="646599" cy="7263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54"/>
          <p:cNvGrpSpPr>
            <a:grpSpLocks/>
          </p:cNvGrpSpPr>
          <p:nvPr/>
        </p:nvGrpSpPr>
        <p:grpSpPr bwMode="auto">
          <a:xfrm rot="834795" flipH="1">
            <a:off x="7186613" y="2696633"/>
            <a:ext cx="360362" cy="990600"/>
            <a:chOff x="5796134" y="2697347"/>
            <a:chExt cx="720081" cy="1484038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5796134" y="2697347"/>
              <a:ext cx="720081" cy="14840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H="1" flipV="1">
              <a:off x="6091509" y="3287689"/>
              <a:ext cx="431415" cy="89105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5202238" y="3604684"/>
            <a:ext cx="1312862" cy="9715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5938838" y="3604685"/>
            <a:ext cx="577850" cy="1003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9"/>
          <p:cNvGrpSpPr>
            <a:grpSpLocks/>
          </p:cNvGrpSpPr>
          <p:nvPr/>
        </p:nvGrpSpPr>
        <p:grpSpPr bwMode="auto">
          <a:xfrm flipH="1">
            <a:off x="5938838" y="3604684"/>
            <a:ext cx="576262" cy="1970616"/>
            <a:chOff x="6516215" y="2703602"/>
            <a:chExt cx="576065" cy="1477783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6516215" y="2703602"/>
              <a:ext cx="576065" cy="14777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6516215" y="3273445"/>
              <a:ext cx="360239" cy="90794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Прямая соединительная линия 73"/>
          <p:cNvCxnSpPr/>
          <p:nvPr/>
        </p:nvCxnSpPr>
        <p:spPr>
          <a:xfrm flipV="1">
            <a:off x="6516689" y="3604685"/>
            <a:ext cx="579437" cy="1003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524626" y="3604684"/>
            <a:ext cx="1311275" cy="9715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6" name="Прямая соединительная линия 14345"/>
          <p:cNvCxnSpPr>
            <a:stCxn id="12" idx="1"/>
            <a:endCxn id="12" idx="3"/>
          </p:cNvCxnSpPr>
          <p:nvPr/>
        </p:nvCxnSpPr>
        <p:spPr>
          <a:xfrm>
            <a:off x="4579938" y="4586817"/>
            <a:ext cx="38735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21336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008000"/>
                </a:solidFill>
                <a:cs typeface="Times New Roman" pitchFamily="18" charset="0"/>
              </a:rPr>
              <a:t>ТВОРЧЕСКИЕ ЗАДАНИЯ НА ДОМ</a:t>
            </a:r>
            <a:r>
              <a:rPr lang="ru-RU" sz="2000" b="1" u="sng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55183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b="1" dirty="0" smtClean="0">
                <a:cs typeface="Times New Roman" pitchFamily="18" charset="0"/>
              </a:rPr>
              <a:t>Подготовить мини- исследование по темам: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ru-RU" dirty="0" smtClean="0">
                <a:cs typeface="Times New Roman" pitchFamily="18" charset="0"/>
              </a:rPr>
              <a:t> «Мираж как оптическое явление».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ru-RU" dirty="0" smtClean="0">
                <a:cs typeface="Times New Roman" pitchFamily="18" charset="0"/>
              </a:rPr>
              <a:t>«Иллюзии восприятия человека»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{444438C9-B66D-43E6-ADFE-C3044D2F488D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2397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{1375512A-1D8C-4492-A2A0-8A9B9E55BB99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2282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4941168"/>
            <a:ext cx="8183880" cy="1051560"/>
          </a:xfrm>
        </p:spPr>
        <p:txBody>
          <a:bodyPr/>
          <a:lstStyle/>
          <a:p>
            <a:pPr algn="ctr" eaLnBrk="1" hangingPunct="1"/>
            <a:r>
              <a:rPr lang="ru-RU" smtClean="0"/>
              <a:t>Что такое свет?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332656"/>
            <a:ext cx="8507412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Пусть три столетья минуло с тех пор,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Еще не разрешился этот спор.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Один сказал, что свет это – волна, 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подобна механической она.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Другой сказал, что свет – поток частиц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любой среде не знает он границ.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 твоего окна – 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он квант или волна.»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/>
              <a:t>Волновые свойства света.</a:t>
            </a:r>
          </a:p>
        </p:txBody>
      </p:sp>
      <p:sp>
        <p:nvSpPr>
          <p:cNvPr id="53251" name="Rectangle 3"/>
          <p:cNvSpPr>
            <a:spLocks noGrp="1" noChangeArrowheads="1" noTextEdit="1"/>
          </p:cNvSpPr>
          <p:nvPr>
            <p:ph type="dgm" idx="1"/>
          </p:nvPr>
        </p:nvSpPr>
        <p:spPr>
          <a:xfrm>
            <a:off x="467544" y="1124744"/>
            <a:ext cx="8219381" cy="5112568"/>
          </a:xfrm>
        </p:spPr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552" y="1989334"/>
            <a:ext cx="7992888" cy="3815930"/>
            <a:chOff x="624" y="1124"/>
            <a:chExt cx="4416" cy="2576"/>
          </a:xfrm>
        </p:grpSpPr>
        <p:sp>
          <p:nvSpPr>
            <p:cNvPr id="53253" name="AutoShape 5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4" name="AutoShape 6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gray">
            <a:xfrm>
              <a:off x="2655" y="1969"/>
              <a:ext cx="37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FFFFFF"/>
                  </a:solidFill>
                </a:rPr>
                <a:t>Свет</a:t>
              </a: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gray">
            <a:xfrm>
              <a:off x="2599" y="2305"/>
              <a:ext cx="48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FFFFFF"/>
                  </a:solidFill>
                </a:rPr>
                <a:t>390 нм</a:t>
              </a: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gray">
            <a:xfrm>
              <a:off x="2616" y="2641"/>
              <a:ext cx="45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FFFFFF"/>
                  </a:solidFill>
                </a:rPr>
                <a:t>750нм</a:t>
              </a: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3259" name="AutoShape 11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buFontTx/>
                <a:buChar char="•"/>
              </a:pPr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Прямолиней-</a:t>
              </a:r>
            </a:p>
            <a:p>
              <a:pPr algn="l" eaLnBrk="0" hangingPunct="0"/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 ное    распростране-</a:t>
              </a:r>
            </a:p>
            <a:p>
              <a:pPr algn="l" eaLnBrk="0" hangingPunct="0"/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ние</a:t>
              </a:r>
            </a:p>
            <a:p>
              <a:pPr algn="l" eaLnBrk="0" hangingPunct="0">
                <a:buFontTx/>
                <a:buChar char="•"/>
              </a:pPr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Преломление</a:t>
              </a:r>
            </a:p>
            <a:p>
              <a:pPr algn="l" eaLnBrk="0" hangingPunct="0">
                <a:buFontTx/>
                <a:buChar char="•"/>
              </a:pPr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Отражение</a:t>
              </a:r>
            </a:p>
            <a:p>
              <a:pPr eaLnBrk="0" hangingPunct="0"/>
              <a:endParaRPr lang="en-US" sz="160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buFontTx/>
                <a:buChar char="•"/>
              </a:pPr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Дифракция</a:t>
              </a:r>
            </a:p>
            <a:p>
              <a:pPr algn="l" eaLnBrk="0" hangingPunct="0">
                <a:buFontTx/>
                <a:buChar char="•"/>
              </a:pPr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Интерферен-</a:t>
              </a:r>
            </a:p>
            <a:p>
              <a:pPr algn="l" eaLnBrk="0" hangingPunct="0"/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  ция</a:t>
              </a:r>
            </a:p>
            <a:p>
              <a:pPr algn="l" eaLnBrk="0" hangingPunct="0">
                <a:buFontTx/>
                <a:buChar char="•"/>
              </a:pPr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Дисперсия</a:t>
              </a:r>
            </a:p>
            <a:p>
              <a:pPr algn="l" eaLnBrk="0" hangingPunct="0">
                <a:buFontTx/>
                <a:buChar char="•"/>
              </a:pPr>
              <a:r>
                <a:rPr lang="ru-RU" sz="1600" b="1">
                  <a:solidFill>
                    <a:srgbClr val="001D3A"/>
                  </a:solidFill>
                  <a:latin typeface="Verdana" pitchFamily="34" charset="0"/>
                </a:rPr>
                <a:t>Поляризация</a:t>
              </a:r>
              <a:endParaRPr lang="en-US" sz="1600" b="1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53264" name="AutoShape 16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6" name="AutoShape 18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gray">
            <a:xfrm>
              <a:off x="1940" y="1124"/>
              <a:ext cx="180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b="1" dirty="0"/>
                <a:t>Свет – электромагнитная волна</a:t>
              </a:r>
              <a:endParaRPr lang="en-US" sz="1400" b="1" dirty="0"/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gray">
            <a:xfrm>
              <a:off x="2190" y="3475"/>
              <a:ext cx="147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Свет – поток фотонов.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270" name="AutoShape 22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98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235075" cy="117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12"/>
          <p:cNvSpPr>
            <a:spLocks noChangeArrowheads="1"/>
          </p:cNvSpPr>
          <p:nvPr/>
        </p:nvSpPr>
        <p:spPr bwMode="auto">
          <a:xfrm>
            <a:off x="1979613" y="728133"/>
            <a:ext cx="593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solidFill>
                  <a:srgbClr val="336600"/>
                </a:solidFill>
                <a:latin typeface="Georgia" pitchFamily="18" charset="0"/>
                <a:ea typeface="Segoe UI Light" pitchFamily="34" charset="0"/>
                <a:cs typeface="Segoe UI Light" pitchFamily="34" charset="0"/>
              </a:rPr>
              <a:t>Где и как можно наблюдать преломление света?</a:t>
            </a:r>
          </a:p>
        </p:txBody>
      </p:sp>
      <p:pic>
        <p:nvPicPr>
          <p:cNvPr id="2054" name="Picture 4" descr="http://lifeandlight.ru/wp-content/gallery/zakony-otrazheniya-i-prelomleniya-sveta-01_08_2013-15_22_08/10-20130801-15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3400" y="2048933"/>
            <a:ext cx="5360888" cy="44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http://lifeandlight.ru/wp-content/gallery/zakony-otrazheniya-i-prelomleniya-sveta-01_08_2013-15_22_08/10-20130801-151118.jpg"/>
          <p:cNvPicPr>
            <a:picLocks noChangeAspect="1" noChangeArrowheads="1"/>
          </p:cNvPicPr>
          <p:nvPr/>
        </p:nvPicPr>
        <p:blipFill>
          <a:blip r:embed="rId4" cstate="print"/>
          <a:srcRect l="97029"/>
          <a:stretch>
            <a:fillRect/>
          </a:stretch>
        </p:blipFill>
        <p:spPr bwMode="auto">
          <a:xfrm>
            <a:off x="7164288" y="2048933"/>
            <a:ext cx="1979713" cy="44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ttp://lifeandlight.ru/wp-content/gallery/zakony-otrazheniya-i-prelomleniya-sveta-01_08_2013-15_22_08/10-20130801-151118.jpg"/>
          <p:cNvPicPr>
            <a:picLocks noChangeAspect="1" noChangeArrowheads="1"/>
          </p:cNvPicPr>
          <p:nvPr/>
        </p:nvPicPr>
        <p:blipFill>
          <a:blip r:embed="rId4" cstate="print"/>
          <a:srcRect r="96339"/>
          <a:stretch>
            <a:fillRect/>
          </a:stretch>
        </p:blipFill>
        <p:spPr bwMode="auto">
          <a:xfrm>
            <a:off x="1" y="2048933"/>
            <a:ext cx="1979613" cy="44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989667"/>
            <a:ext cx="9144000" cy="59267"/>
          </a:xfrm>
          <a:prstGeom prst="rect">
            <a:avLst/>
          </a:prstGeom>
          <a:solidFill>
            <a:srgbClr val="5B74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Ваза, Хрустальная Ваза, Розы, Жёлтый, Розовый, 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4144963" cy="44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8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7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6" y="404664"/>
            <a:ext cx="1235075" cy="140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1835150" y="522818"/>
            <a:ext cx="6840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dirty="0">
                <a:solidFill>
                  <a:srgbClr val="336600"/>
                </a:solidFill>
                <a:latin typeface="Georgia" pitchFamily="18" charset="0"/>
                <a:ea typeface="Segoe UI Light" pitchFamily="34" charset="0"/>
                <a:cs typeface="Segoe UI Light" pitchFamily="34" charset="0"/>
              </a:rPr>
              <a:t>Цветы находятся в прозрачной вазе с водой, но кажется, что ножки цветов сломаны. Почему так происходит? </a:t>
            </a:r>
          </a:p>
        </p:txBody>
      </p:sp>
      <p:pic>
        <p:nvPicPr>
          <p:cNvPr id="3079" name="Picture 2" descr="Ваза, Хрустальная Ваза, Розы, Жёлтый, Розовый, Сад"/>
          <p:cNvPicPr>
            <a:picLocks noChangeAspect="1" noChangeArrowheads="1"/>
          </p:cNvPicPr>
          <p:nvPr/>
        </p:nvPicPr>
        <p:blipFill>
          <a:blip r:embed="rId3" cstate="print"/>
          <a:srcRect r="87585"/>
          <a:stretch>
            <a:fillRect/>
          </a:stretch>
        </p:blipFill>
        <p:spPr bwMode="auto">
          <a:xfrm>
            <a:off x="0" y="2048933"/>
            <a:ext cx="1379538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Ваза, Хрустальная Ваза, Розы, Жёлтый, Розовый, Сад"/>
          <p:cNvPicPr>
            <a:picLocks noChangeAspect="1" noChangeArrowheads="1"/>
          </p:cNvPicPr>
          <p:nvPr/>
        </p:nvPicPr>
        <p:blipFill>
          <a:blip r:embed="rId3" cstate="print"/>
          <a:srcRect r="87585"/>
          <a:stretch>
            <a:fillRect/>
          </a:stretch>
        </p:blipFill>
        <p:spPr bwMode="auto">
          <a:xfrm>
            <a:off x="4319588" y="2074333"/>
            <a:ext cx="4824412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989667"/>
            <a:ext cx="9144000" cy="59267"/>
          </a:xfrm>
          <a:prstGeom prst="rect">
            <a:avLst/>
          </a:prstGeom>
          <a:solidFill>
            <a:srgbClr val="5B74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366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8563" y="2372785"/>
            <a:ext cx="3681412" cy="2067983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Прямоугольник 11"/>
          <p:cNvSpPr/>
          <p:nvPr/>
        </p:nvSpPr>
        <p:spPr>
          <a:xfrm>
            <a:off x="5008564" y="4440767"/>
            <a:ext cx="3667125" cy="1964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008564" y="4440767"/>
            <a:ext cx="366712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2" idx="0"/>
          </p:cNvCxnSpPr>
          <p:nvPr/>
        </p:nvCxnSpPr>
        <p:spPr>
          <a:xfrm>
            <a:off x="5256213" y="2372785"/>
            <a:ext cx="1585912" cy="20679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42125" y="2372785"/>
            <a:ext cx="0" cy="37443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56214" y="2372785"/>
            <a:ext cx="776287" cy="10350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6515100" y="3934885"/>
            <a:ext cx="323850" cy="78316"/>
          </a:xfrm>
          <a:custGeom>
            <a:avLst/>
            <a:gdLst>
              <a:gd name="connsiteX0" fmla="*/ 0 w 323850"/>
              <a:gd name="connsiteY0" fmla="*/ 58839 h 58839"/>
              <a:gd name="connsiteX1" fmla="*/ 152400 w 323850"/>
              <a:gd name="connsiteY1" fmla="*/ 1689 h 58839"/>
              <a:gd name="connsiteX2" fmla="*/ 323850 w 323850"/>
              <a:gd name="connsiteY2" fmla="*/ 20739 h 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58839">
                <a:moveTo>
                  <a:pt x="0" y="58839"/>
                </a:moveTo>
                <a:cubicBezTo>
                  <a:pt x="49212" y="33439"/>
                  <a:pt x="98425" y="8039"/>
                  <a:pt x="152400" y="1689"/>
                </a:cubicBezTo>
                <a:cubicBezTo>
                  <a:pt x="206375" y="-4661"/>
                  <a:pt x="265112" y="8039"/>
                  <a:pt x="323850" y="207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18263" y="3429000"/>
            <a:ext cx="328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ru-RU"/>
              <a:t>α</a:t>
            </a:r>
            <a:endParaRPr lang="ru-RU" alt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838950" y="4440767"/>
            <a:ext cx="541338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0"/>
          </p:cNvCxnSpPr>
          <p:nvPr/>
        </p:nvCxnSpPr>
        <p:spPr>
          <a:xfrm>
            <a:off x="6842125" y="4440767"/>
            <a:ext cx="393700" cy="11959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6824663" y="5022851"/>
            <a:ext cx="190500" cy="59267"/>
          </a:xfrm>
          <a:custGeom>
            <a:avLst/>
            <a:gdLst>
              <a:gd name="connsiteX0" fmla="*/ 0 w 191068"/>
              <a:gd name="connsiteY0" fmla="*/ 40943 h 44882"/>
              <a:gd name="connsiteX1" fmla="*/ 150125 w 191068"/>
              <a:gd name="connsiteY1" fmla="*/ 40943 h 44882"/>
              <a:gd name="connsiteX2" fmla="*/ 191068 w 191068"/>
              <a:gd name="connsiteY2" fmla="*/ 0 h 4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8" h="44882">
                <a:moveTo>
                  <a:pt x="0" y="40943"/>
                </a:moveTo>
                <a:cubicBezTo>
                  <a:pt x="59140" y="44355"/>
                  <a:pt x="118280" y="47767"/>
                  <a:pt x="150125" y="40943"/>
                </a:cubicBezTo>
                <a:cubicBezTo>
                  <a:pt x="181970" y="34119"/>
                  <a:pt x="186519" y="17059"/>
                  <a:pt x="191068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24663" y="5177367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ru-RU"/>
              <a:t>β</a:t>
            </a:r>
            <a:endParaRPr lang="ru-RU" altLang="ru-RU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380288" y="3503084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Среда 1 — воздух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380288" y="4561417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Среда 2 — вода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2" grpId="0" animBg="1"/>
      <p:bldP spid="20" grpId="0"/>
      <p:bldP spid="28" grpId="0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92696"/>
            <a:ext cx="6311900" cy="66357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Преломление света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1700808"/>
            <a:ext cx="3284984" cy="3143250"/>
          </a:xfr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b="1" i="1" dirty="0" smtClean="0">
                <a:latin typeface="Georgia" pitchFamily="18" charset="0"/>
                <a:cs typeface="Arial" charset="0"/>
              </a:rPr>
              <a:t>Изменение направления распространения света при переходе из одной среды в другую называется </a:t>
            </a:r>
            <a:r>
              <a:rPr lang="ru-RU" sz="2400" b="1" i="1" u="sng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преломлением света</a:t>
            </a:r>
            <a:endParaRPr lang="ru-RU" sz="2400" b="1" i="1" dirty="0" smtClean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26629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7904" y="1628800"/>
            <a:ext cx="4876800" cy="1698625"/>
          </a:xfrm>
          <a:ln>
            <a:solidFill>
              <a:schemeClr val="tx2"/>
            </a:solidFill>
          </a:ln>
        </p:spPr>
      </p:pic>
      <p:pic>
        <p:nvPicPr>
          <p:cNvPr id="2663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61048"/>
            <a:ext cx="3371850" cy="2008187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"/>
          <p:cNvPicPr>
            <a:picLocks noChangeAspect="1" noChangeArrowheads="1"/>
          </p:cNvPicPr>
          <p:nvPr/>
        </p:nvPicPr>
        <p:blipFill>
          <a:blip r:embed="rId2" cstate="print"/>
          <a:srcRect t="2438" b="18768"/>
          <a:stretch>
            <a:fillRect/>
          </a:stretch>
        </p:blipFill>
        <p:spPr>
          <a:xfrm>
            <a:off x="827584" y="1412776"/>
            <a:ext cx="7273925" cy="5063083"/>
          </a:xfrm>
          <a:prstGeom prst="rect">
            <a:avLst/>
          </a:prstGeom>
          <a:noFill/>
          <a:ln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91680" y="404664"/>
            <a:ext cx="6959972" cy="11521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Геометрическая картина явления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8143875" cy="668338"/>
          </a:xfrm>
          <a:blipFill>
            <a:blip r:embed="rId2" cstate="print"/>
            <a:tile tx="0" ty="0" sx="100000" sy="100000" flip="none" algn="tl"/>
          </a:blipFill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Закон преломления света (из 8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кл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)</a:t>
            </a: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572000" cy="2514600"/>
          </a:xfrm>
          <a:solidFill>
            <a:srgbClr val="FFEC99">
              <a:alpha val="50195"/>
            </a:srgbClr>
          </a:solidFill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2200" b="1" i="1" dirty="0" smtClean="0">
                <a:latin typeface="Georgia" pitchFamily="18" charset="0"/>
                <a:cs typeface="Arial" charset="0"/>
              </a:rPr>
              <a:t>Луч падающий, луч преломленный и перпендикуляр, восстановленный в точке падения луча к границе раздела двух сред лежат в одной плоскости</a:t>
            </a:r>
            <a:r>
              <a:rPr lang="ru-RU" altLang="ru-RU" sz="2200" b="1" dirty="0" smtClean="0">
                <a:latin typeface="Georgia" pitchFamily="18" charset="0"/>
                <a:cs typeface="Arial" charset="0"/>
              </a:rPr>
              <a:t>.</a:t>
            </a:r>
          </a:p>
        </p:txBody>
      </p:sp>
      <p:pic>
        <p:nvPicPr>
          <p:cNvPr id="27652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7357" r="28644"/>
          <a:stretch>
            <a:fillRect/>
          </a:stretch>
        </p:blipFill>
        <p:spPr>
          <a:xfrm>
            <a:off x="534784" y="1196752"/>
            <a:ext cx="3461152" cy="4720016"/>
          </a:xfrm>
          <a:ln>
            <a:solidFill>
              <a:schemeClr val="bg2"/>
            </a:solidFill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867400" y="5562600"/>
            <a:ext cx="1676400" cy="1063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3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 α </a:t>
            </a:r>
            <a:r>
              <a:rPr lang="en-US" sz="30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cs typeface="Times New Roman" pitchFamily="18" charset="0"/>
              </a:rPr>
              <a:t>——</a:t>
            </a:r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= n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ru-RU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 γ    </a:t>
            </a:r>
            <a:endParaRPr lang="en-US" sz="3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419600" y="3810000"/>
            <a:ext cx="4572000" cy="1600200"/>
          </a:xfrm>
          <a:prstGeom prst="rect">
            <a:avLst/>
          </a:prstGeom>
          <a:solidFill>
            <a:srgbClr val="FFEC99">
              <a:alpha val="50195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altLang="ru-RU" sz="2200" b="1" i="1" dirty="0">
                <a:latin typeface="Georgia" pitchFamily="18" charset="0"/>
              </a:rPr>
              <a:t>Отношение синуса угла падения к синусу угла преломления есть величина постоянная для двух сред</a:t>
            </a:r>
            <a:endParaRPr lang="ru-RU" altLang="ru-RU" sz="2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6" grpId="0" build="p" autoUpdateAnimBg="0"/>
      <p:bldP spid="27659" grpId="0" animBg="1" autoUpdateAnimBg="0"/>
      <p:bldP spid="2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174</TotalTime>
  <Words>951</Words>
  <Application>Microsoft Office PowerPoint</Application>
  <PresentationFormat>Экран (4:3)</PresentationFormat>
  <Paragraphs>131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Электромагнитная природа света.  Преломление света.  Показатель преломления.</vt:lpstr>
      <vt:lpstr>Слайд 2</vt:lpstr>
      <vt:lpstr>Что такое свет?</vt:lpstr>
      <vt:lpstr>Волновые свойства света.</vt:lpstr>
      <vt:lpstr>Слайд 5</vt:lpstr>
      <vt:lpstr>Слайд 6</vt:lpstr>
      <vt:lpstr>Преломление света</vt:lpstr>
      <vt:lpstr>Слайд 8</vt:lpstr>
      <vt:lpstr>Закон преломления света (из 8 кл)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Преломление света.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Преломление света.</dc:title>
  <dc:creator>Image&amp;Matros ®</dc:creator>
  <cp:lastModifiedBy>Image&amp;Matros ®</cp:lastModifiedBy>
  <cp:revision>20</cp:revision>
  <dcterms:created xsi:type="dcterms:W3CDTF">2017-09-11T06:06:56Z</dcterms:created>
  <dcterms:modified xsi:type="dcterms:W3CDTF">2017-09-11T15:43:13Z</dcterms:modified>
</cp:coreProperties>
</file>