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7" r:id="rId2"/>
    <p:sldId id="284" r:id="rId3"/>
    <p:sldId id="258" r:id="rId4"/>
    <p:sldId id="291" r:id="rId5"/>
    <p:sldId id="288" r:id="rId6"/>
    <p:sldId id="290" r:id="rId7"/>
    <p:sldId id="289" r:id="rId8"/>
    <p:sldId id="292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811F"/>
    <a:srgbClr val="1216AE"/>
    <a:srgbClr val="652B91"/>
    <a:srgbClr val="259540"/>
    <a:srgbClr val="FFFF00"/>
    <a:srgbClr val="FF9933"/>
    <a:srgbClr val="28AE2B"/>
  </p:clrMru>
</p:presentationPr>
</file>

<file path=ppt/tableStyles.xml><?xml version="1.0" encoding="utf-8"?>
<a:tblStyleLst xmlns:a="http://schemas.openxmlformats.org/drawingml/2006/main" def="{ED41E86C-0E12-4F24-8415-E3977274D132}">
  <a:tblStyle styleId="{ED41E86C-0E12-4F24-8415-E3977274D13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11" autoAdjust="0"/>
  </p:normalViewPr>
  <p:slideViewPr>
    <p:cSldViewPr>
      <p:cViewPr>
        <p:scale>
          <a:sx n="110" d="100"/>
          <a:sy n="110" d="100"/>
        </p:scale>
        <p:origin x="-804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CBAABF-7108-4193-83DF-CDD1B5BBA27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ru-RU"/>
        </a:p>
      </dgm:t>
    </dgm:pt>
    <dgm:pt modelId="{EFD4D036-8F9C-4653-82E6-6251D59A0BA5}">
      <dgm:prSet phldrT="[Текст]" custT="1"/>
      <dgm:spPr>
        <a:solidFill>
          <a:srgbClr val="FF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Технологии,</a:t>
          </a:r>
        </a:p>
        <a:p>
          <a:r>
            <a: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методы  и приёмы</a:t>
          </a:r>
        </a:p>
        <a:p>
          <a:r>
            <a: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работы</a:t>
          </a:r>
          <a:endParaRPr lang="ru-RU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EE7A2021-5F5F-4F2D-8EE2-47044BBA4A90}" type="parTrans" cxnId="{C7B6AF6B-F91F-4638-8C35-4300C1141B43}">
      <dgm:prSet/>
      <dgm:spPr/>
      <dgm:t>
        <a:bodyPr/>
        <a:lstStyle/>
        <a:p>
          <a:endParaRPr lang="ru-RU"/>
        </a:p>
      </dgm:t>
    </dgm:pt>
    <dgm:pt modelId="{EEF7013B-41B0-4BDF-BF4F-90A984A58B51}" type="sibTrans" cxnId="{C7B6AF6B-F91F-4638-8C35-4300C1141B43}">
      <dgm:prSet/>
      <dgm:spPr/>
      <dgm:t>
        <a:bodyPr/>
        <a:lstStyle/>
        <a:p>
          <a:endParaRPr lang="ru-RU"/>
        </a:p>
      </dgm:t>
    </dgm:pt>
    <dgm:pt modelId="{90A29A6A-9BF0-432C-B463-EDC4FDFFAD94}">
      <dgm:prSet phldrT="[Текст]" custT="1"/>
      <dgm:spPr>
        <a:solidFill>
          <a:srgbClr val="92D05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Предметные достижения учащихся</a:t>
          </a:r>
          <a:endParaRPr lang="ru-RU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AD461375-1900-4CF0-8392-519B8292A796}" type="parTrans" cxnId="{6EC72BA9-B820-42E2-B166-79B7F7F320CA}">
      <dgm:prSet/>
      <dgm:spPr/>
      <dgm:t>
        <a:bodyPr/>
        <a:lstStyle/>
        <a:p>
          <a:endParaRPr lang="ru-RU"/>
        </a:p>
      </dgm:t>
    </dgm:pt>
    <dgm:pt modelId="{C177A42C-3F45-4337-BC3A-D973E5542494}" type="sibTrans" cxnId="{6EC72BA9-B820-42E2-B166-79B7F7F320CA}">
      <dgm:prSet/>
      <dgm:spPr/>
      <dgm:t>
        <a:bodyPr/>
        <a:lstStyle/>
        <a:p>
          <a:endParaRPr lang="ru-RU"/>
        </a:p>
      </dgm:t>
    </dgm:pt>
    <dgm:pt modelId="{14F2302C-C4FC-4018-A8C3-E3230B3F220B}">
      <dgm:prSet phldrT="[Текст]" custT="1"/>
      <dgm:spPr>
        <a:solidFill>
          <a:srgbClr val="0070C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Повышение уровня педагогического мастерства</a:t>
          </a:r>
          <a:endParaRPr lang="ru-RU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CAAF6F37-C8CD-4B07-986A-BCAB7FA89EDD}" type="parTrans" cxnId="{EA758F45-381C-4B6D-BD65-6B7FF2D6E254}">
      <dgm:prSet/>
      <dgm:spPr/>
      <dgm:t>
        <a:bodyPr/>
        <a:lstStyle/>
        <a:p>
          <a:endParaRPr lang="ru-RU"/>
        </a:p>
      </dgm:t>
    </dgm:pt>
    <dgm:pt modelId="{385DCE66-4A93-41C0-8DDF-B22907B7E74A}" type="sibTrans" cxnId="{EA758F45-381C-4B6D-BD65-6B7FF2D6E254}">
      <dgm:prSet/>
      <dgm:spPr/>
      <dgm:t>
        <a:bodyPr/>
        <a:lstStyle/>
        <a:p>
          <a:endParaRPr lang="ru-RU"/>
        </a:p>
      </dgm:t>
    </dgm:pt>
    <dgm:pt modelId="{7C15D4BA-3FE6-4C5E-9B65-B637A35CD2A3}">
      <dgm:prSet phldrT="[Текст]" custT="1"/>
      <dgm:spPr>
        <a:solidFill>
          <a:srgbClr val="00B0F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Диссеминация инновационного педагогического опыта</a:t>
          </a:r>
          <a:endParaRPr lang="ru-RU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B2C5F4C7-F2BC-4456-91A1-10BA95657EC3}" type="parTrans" cxnId="{87DCEC7E-16E4-41F1-8C4F-4D1475641B1F}">
      <dgm:prSet/>
      <dgm:spPr/>
      <dgm:t>
        <a:bodyPr/>
        <a:lstStyle/>
        <a:p>
          <a:endParaRPr lang="ru-RU"/>
        </a:p>
      </dgm:t>
    </dgm:pt>
    <dgm:pt modelId="{C54BB4E7-705F-4DB5-A0CA-B7F66F11C369}" type="sibTrans" cxnId="{87DCEC7E-16E4-41F1-8C4F-4D1475641B1F}">
      <dgm:prSet/>
      <dgm:spPr/>
      <dgm:t>
        <a:bodyPr/>
        <a:lstStyle/>
        <a:p>
          <a:endParaRPr lang="ru-RU"/>
        </a:p>
      </dgm:t>
    </dgm:pt>
    <dgm:pt modelId="{E080D317-F9A8-4EB2-87B4-D4DED471C625}">
      <dgm:prSet phldrT="[Текст]" custT="1"/>
      <dgm:spPr>
        <a:solidFill>
          <a:srgbClr val="FFC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Межпредметная интеграция</a:t>
          </a:r>
          <a:endParaRPr lang="ru-RU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207A95EB-BCFE-404B-8AFB-891327404AC7}" type="parTrans" cxnId="{9832BA2D-E6FA-480D-82E5-E0356B692ADF}">
      <dgm:prSet/>
      <dgm:spPr/>
      <dgm:t>
        <a:bodyPr/>
        <a:lstStyle/>
        <a:p>
          <a:endParaRPr lang="ru-RU"/>
        </a:p>
      </dgm:t>
    </dgm:pt>
    <dgm:pt modelId="{A9CDAE5E-D1E5-4BE2-82D2-2F537A99FFB7}" type="sibTrans" cxnId="{9832BA2D-E6FA-480D-82E5-E0356B692ADF}">
      <dgm:prSet/>
      <dgm:spPr/>
      <dgm:t>
        <a:bodyPr/>
        <a:lstStyle/>
        <a:p>
          <a:endParaRPr lang="ru-RU"/>
        </a:p>
      </dgm:t>
    </dgm:pt>
    <dgm:pt modelId="{73921281-65E0-4F7C-AF4F-499F77E26C50}">
      <dgm:prSet phldrT="[Текст]" custT="1"/>
      <dgm:spPr>
        <a:solidFill>
          <a:srgbClr val="FFFF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Внеурочная деятельность</a:t>
          </a:r>
          <a:endParaRPr lang="ru-RU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8DC6D2FB-DBC7-43D5-B640-859E137B9461}" type="parTrans" cxnId="{67E84132-95EC-4C51-973A-C7F5E0CF61FE}">
      <dgm:prSet/>
      <dgm:spPr/>
      <dgm:t>
        <a:bodyPr/>
        <a:lstStyle/>
        <a:p>
          <a:endParaRPr lang="ru-RU"/>
        </a:p>
      </dgm:t>
    </dgm:pt>
    <dgm:pt modelId="{919C03C0-58AD-4EA2-ADCE-398A7BC6D55E}" type="sibTrans" cxnId="{67E84132-95EC-4C51-973A-C7F5E0CF61FE}">
      <dgm:prSet/>
      <dgm:spPr/>
      <dgm:t>
        <a:bodyPr/>
        <a:lstStyle/>
        <a:p>
          <a:endParaRPr lang="ru-RU"/>
        </a:p>
      </dgm:t>
    </dgm:pt>
    <dgm:pt modelId="{D59A99A6-F1BB-4969-AF61-A0932386252B}">
      <dgm:prSet phldrT="[Текст]" custT="1"/>
      <dgm:spPr>
        <a:solidFill>
          <a:srgbClr val="7030A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Оценка</a:t>
          </a:r>
        </a:p>
        <a:p>
          <a:r>
            <a: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деятельности</a:t>
          </a:r>
        </a:p>
        <a:p>
          <a:r>
            <a: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педагога</a:t>
          </a:r>
          <a:endParaRPr lang="ru-RU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EFEA6905-59D8-45FE-8EBF-3F3F8527957B}" type="parTrans" cxnId="{C13C8161-BA26-413A-859D-49504F680A06}">
      <dgm:prSet/>
      <dgm:spPr/>
      <dgm:t>
        <a:bodyPr/>
        <a:lstStyle/>
        <a:p>
          <a:endParaRPr lang="ru-RU"/>
        </a:p>
      </dgm:t>
    </dgm:pt>
    <dgm:pt modelId="{6313EA42-1154-498C-82BF-9B02ADA99E7F}" type="sibTrans" cxnId="{C13C8161-BA26-413A-859D-49504F680A06}">
      <dgm:prSet/>
      <dgm:spPr/>
      <dgm:t>
        <a:bodyPr/>
        <a:lstStyle/>
        <a:p>
          <a:endParaRPr lang="ru-RU"/>
        </a:p>
      </dgm:t>
    </dgm:pt>
    <dgm:pt modelId="{837BBCC1-524E-4DA7-8D85-4F2E51483D18}" type="pres">
      <dgm:prSet presAssocID="{D5CBAABF-7108-4193-83DF-CDD1B5BBA27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A50146-ABA0-4060-8E6A-BCAAFF14AFC8}" type="pres">
      <dgm:prSet presAssocID="{EFD4D036-8F9C-4653-82E6-6251D59A0BA5}" presName="node" presStyleLbl="node1" presStyleIdx="0" presStyleCnt="7" custLinFactNeighborX="-2495" custLinFactNeighborY="-111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A2EA5F-BC75-4259-A6E6-ABA1A8C229B1}" type="pres">
      <dgm:prSet presAssocID="{EEF7013B-41B0-4BDF-BF4F-90A984A58B51}" presName="sibTran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2D3DAFBB-AF06-4174-9920-09E3F6A0105B}" type="pres">
      <dgm:prSet presAssocID="{90A29A6A-9BF0-432C-B463-EDC4FDFFAD94}" presName="node" presStyleLbl="node1" presStyleIdx="1" presStyleCnt="7" custLinFactY="29066" custLinFactNeighborX="-14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A056C2-2DCD-4C1D-ACDE-90862A954B73}" type="pres">
      <dgm:prSet presAssocID="{C177A42C-3F45-4337-BC3A-D973E5542494}" presName="sibTran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98E948FC-F995-4CA7-BA5E-E7C3B9AB6946}" type="pres">
      <dgm:prSet presAssocID="{14F2302C-C4FC-4018-A8C3-E3230B3F220B}" presName="node" presStyleLbl="node1" presStyleIdx="2" presStyleCnt="7" custLinFactX="9856" custLinFactY="22168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4C402B-6303-4454-A6B0-6C4068415006}" type="pres">
      <dgm:prSet presAssocID="{385DCE66-4A93-41C0-8DDF-B22907B7E74A}" presName="sibTran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C7470DB0-AB3F-414A-86A1-30D450D9FA31}" type="pres">
      <dgm:prSet presAssocID="{7C15D4BA-3FE6-4C5E-9B65-B637A35CD2A3}" presName="node" presStyleLbl="node1" presStyleIdx="3" presStyleCnt="7" custLinFactX="-8621" custLinFactY="22168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DA762F-183E-480E-8178-FE6B133EADD5}" type="pres">
      <dgm:prSet presAssocID="{C54BB4E7-705F-4DB5-A0CA-B7F66F11C369}" presName="sibTran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BBE6702E-0763-450E-B8D0-059C91A21207}" type="pres">
      <dgm:prSet presAssocID="{E080D317-F9A8-4EB2-87B4-D4DED471C625}" presName="node" presStyleLbl="node1" presStyleIdx="4" presStyleCnt="7" custScaleX="108867" custLinFactX="6542" custLinFactY="-100000" custLinFactNeighborX="100000" custLinFactNeighborY="-133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02E59-4655-42DC-B57C-3F1DC0C295C6}" type="pres">
      <dgm:prSet presAssocID="{A9CDAE5E-D1E5-4BE2-82D2-2F537A99FFB7}" presName="sibTran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77FA9A70-2FE0-4933-94A9-0599A154ECEB}" type="pres">
      <dgm:prSet presAssocID="{73921281-65E0-4F7C-AF4F-499F77E26C50}" presName="node" presStyleLbl="node1" presStyleIdx="5" presStyleCnt="7" custLinFactX="-5306" custLinFactY="-4267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DF4ED-59C9-496D-B1D3-523E5FC4D8CE}" type="pres">
      <dgm:prSet presAssocID="{919C03C0-58AD-4EA2-ADCE-398A7BC6D55E}" presName="sibTran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80E3BE4D-6BB5-4291-97FF-7C8EF215698F}" type="pres">
      <dgm:prSet presAssocID="{D59A99A6-F1BB-4969-AF61-A0932386252B}" presName="node" presStyleLbl="node1" presStyleIdx="6" presStyleCnt="7" custLinFactNeighborX="618" custLinFactNeighborY="-7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F26BB7-786E-4A2C-B57B-476735E3089F}" type="presOf" srcId="{7C15D4BA-3FE6-4C5E-9B65-B637A35CD2A3}" destId="{C7470DB0-AB3F-414A-86A1-30D450D9FA31}" srcOrd="0" destOrd="0" presId="urn:microsoft.com/office/officeart/2005/8/layout/default"/>
    <dgm:cxn modelId="{67E84132-95EC-4C51-973A-C7F5E0CF61FE}" srcId="{D5CBAABF-7108-4193-83DF-CDD1B5BBA27C}" destId="{73921281-65E0-4F7C-AF4F-499F77E26C50}" srcOrd="5" destOrd="0" parTransId="{8DC6D2FB-DBC7-43D5-B640-859E137B9461}" sibTransId="{919C03C0-58AD-4EA2-ADCE-398A7BC6D55E}"/>
    <dgm:cxn modelId="{EA758F45-381C-4B6D-BD65-6B7FF2D6E254}" srcId="{D5CBAABF-7108-4193-83DF-CDD1B5BBA27C}" destId="{14F2302C-C4FC-4018-A8C3-E3230B3F220B}" srcOrd="2" destOrd="0" parTransId="{CAAF6F37-C8CD-4B07-986A-BCAB7FA89EDD}" sibTransId="{385DCE66-4A93-41C0-8DDF-B22907B7E74A}"/>
    <dgm:cxn modelId="{D2CF18BB-200C-4C54-B57A-C2F246FE8FB1}" type="presOf" srcId="{E080D317-F9A8-4EB2-87B4-D4DED471C625}" destId="{BBE6702E-0763-450E-B8D0-059C91A21207}" srcOrd="0" destOrd="0" presId="urn:microsoft.com/office/officeart/2005/8/layout/default"/>
    <dgm:cxn modelId="{ED03B7EF-B2DB-4750-AC19-A8ECFBB7E4F1}" type="presOf" srcId="{D5CBAABF-7108-4193-83DF-CDD1B5BBA27C}" destId="{837BBCC1-524E-4DA7-8D85-4F2E51483D18}" srcOrd="0" destOrd="0" presId="urn:microsoft.com/office/officeart/2005/8/layout/default"/>
    <dgm:cxn modelId="{43991D79-904D-4E3F-8A25-EFE40ED183D8}" type="presOf" srcId="{73921281-65E0-4F7C-AF4F-499F77E26C50}" destId="{77FA9A70-2FE0-4933-94A9-0599A154ECEB}" srcOrd="0" destOrd="0" presId="urn:microsoft.com/office/officeart/2005/8/layout/default"/>
    <dgm:cxn modelId="{337C9144-6C13-40A4-8C9C-29942D017FAA}" type="presOf" srcId="{D59A99A6-F1BB-4969-AF61-A0932386252B}" destId="{80E3BE4D-6BB5-4291-97FF-7C8EF215698F}" srcOrd="0" destOrd="0" presId="urn:microsoft.com/office/officeart/2005/8/layout/default"/>
    <dgm:cxn modelId="{C13C8161-BA26-413A-859D-49504F680A06}" srcId="{D5CBAABF-7108-4193-83DF-CDD1B5BBA27C}" destId="{D59A99A6-F1BB-4969-AF61-A0932386252B}" srcOrd="6" destOrd="0" parTransId="{EFEA6905-59D8-45FE-8EBF-3F3F8527957B}" sibTransId="{6313EA42-1154-498C-82BF-9B02ADA99E7F}"/>
    <dgm:cxn modelId="{1A1F85E0-833C-45B1-81FB-4B6022D667B4}" type="presOf" srcId="{14F2302C-C4FC-4018-A8C3-E3230B3F220B}" destId="{98E948FC-F995-4CA7-BA5E-E7C3B9AB6946}" srcOrd="0" destOrd="0" presId="urn:microsoft.com/office/officeart/2005/8/layout/default"/>
    <dgm:cxn modelId="{9832BA2D-E6FA-480D-82E5-E0356B692ADF}" srcId="{D5CBAABF-7108-4193-83DF-CDD1B5BBA27C}" destId="{E080D317-F9A8-4EB2-87B4-D4DED471C625}" srcOrd="4" destOrd="0" parTransId="{207A95EB-BCFE-404B-8AFB-891327404AC7}" sibTransId="{A9CDAE5E-D1E5-4BE2-82D2-2F537A99FFB7}"/>
    <dgm:cxn modelId="{D4CCD729-ABC2-4AEB-B1CE-2DDFAB251954}" type="presOf" srcId="{EFD4D036-8F9C-4653-82E6-6251D59A0BA5}" destId="{F3A50146-ABA0-4060-8E6A-BCAAFF14AFC8}" srcOrd="0" destOrd="0" presId="urn:microsoft.com/office/officeart/2005/8/layout/default"/>
    <dgm:cxn modelId="{C7B6AF6B-F91F-4638-8C35-4300C1141B43}" srcId="{D5CBAABF-7108-4193-83DF-CDD1B5BBA27C}" destId="{EFD4D036-8F9C-4653-82E6-6251D59A0BA5}" srcOrd="0" destOrd="0" parTransId="{EE7A2021-5F5F-4F2D-8EE2-47044BBA4A90}" sibTransId="{EEF7013B-41B0-4BDF-BF4F-90A984A58B51}"/>
    <dgm:cxn modelId="{87DCEC7E-16E4-41F1-8C4F-4D1475641B1F}" srcId="{D5CBAABF-7108-4193-83DF-CDD1B5BBA27C}" destId="{7C15D4BA-3FE6-4C5E-9B65-B637A35CD2A3}" srcOrd="3" destOrd="0" parTransId="{B2C5F4C7-F2BC-4456-91A1-10BA95657EC3}" sibTransId="{C54BB4E7-705F-4DB5-A0CA-B7F66F11C369}"/>
    <dgm:cxn modelId="{6EC72BA9-B820-42E2-B166-79B7F7F320CA}" srcId="{D5CBAABF-7108-4193-83DF-CDD1B5BBA27C}" destId="{90A29A6A-9BF0-432C-B463-EDC4FDFFAD94}" srcOrd="1" destOrd="0" parTransId="{AD461375-1900-4CF0-8392-519B8292A796}" sibTransId="{C177A42C-3F45-4337-BC3A-D973E5542494}"/>
    <dgm:cxn modelId="{5F408D38-4661-49B7-A760-D1A13AEE1C44}" type="presOf" srcId="{90A29A6A-9BF0-432C-B463-EDC4FDFFAD94}" destId="{2D3DAFBB-AF06-4174-9920-09E3F6A0105B}" srcOrd="0" destOrd="0" presId="urn:microsoft.com/office/officeart/2005/8/layout/default"/>
    <dgm:cxn modelId="{F18FDBDA-2B62-49F6-92C8-88CB90F6D006}" type="presParOf" srcId="{837BBCC1-524E-4DA7-8D85-4F2E51483D18}" destId="{F3A50146-ABA0-4060-8E6A-BCAAFF14AFC8}" srcOrd="0" destOrd="0" presId="urn:microsoft.com/office/officeart/2005/8/layout/default"/>
    <dgm:cxn modelId="{32F2F09A-4804-43A1-8912-80811D6A09C7}" type="presParOf" srcId="{837BBCC1-524E-4DA7-8D85-4F2E51483D18}" destId="{EBA2EA5F-BC75-4259-A6E6-ABA1A8C229B1}" srcOrd="1" destOrd="0" presId="urn:microsoft.com/office/officeart/2005/8/layout/default"/>
    <dgm:cxn modelId="{5F08328B-8F37-4CE3-AE71-97BB81C30336}" type="presParOf" srcId="{837BBCC1-524E-4DA7-8D85-4F2E51483D18}" destId="{2D3DAFBB-AF06-4174-9920-09E3F6A0105B}" srcOrd="2" destOrd="0" presId="urn:microsoft.com/office/officeart/2005/8/layout/default"/>
    <dgm:cxn modelId="{55C019E9-0F22-4512-AE4A-055C287F3337}" type="presParOf" srcId="{837BBCC1-524E-4DA7-8D85-4F2E51483D18}" destId="{2FA056C2-2DCD-4C1D-ACDE-90862A954B73}" srcOrd="3" destOrd="0" presId="urn:microsoft.com/office/officeart/2005/8/layout/default"/>
    <dgm:cxn modelId="{F5CED8B7-6F53-476A-A4B4-E9BF85CCDC56}" type="presParOf" srcId="{837BBCC1-524E-4DA7-8D85-4F2E51483D18}" destId="{98E948FC-F995-4CA7-BA5E-E7C3B9AB6946}" srcOrd="4" destOrd="0" presId="urn:microsoft.com/office/officeart/2005/8/layout/default"/>
    <dgm:cxn modelId="{54B8086B-1A18-473B-8A63-0853325FFBF4}" type="presParOf" srcId="{837BBCC1-524E-4DA7-8D85-4F2E51483D18}" destId="{AC4C402B-6303-4454-A6B0-6C4068415006}" srcOrd="5" destOrd="0" presId="urn:microsoft.com/office/officeart/2005/8/layout/default"/>
    <dgm:cxn modelId="{6144A94F-B5F7-447D-B7C2-E64B906C651D}" type="presParOf" srcId="{837BBCC1-524E-4DA7-8D85-4F2E51483D18}" destId="{C7470DB0-AB3F-414A-86A1-30D450D9FA31}" srcOrd="6" destOrd="0" presId="urn:microsoft.com/office/officeart/2005/8/layout/default"/>
    <dgm:cxn modelId="{3A1D6E4E-1FF4-4CF6-9A66-0EAC0274723A}" type="presParOf" srcId="{837BBCC1-524E-4DA7-8D85-4F2E51483D18}" destId="{F8DA762F-183E-480E-8178-FE6B133EADD5}" srcOrd="7" destOrd="0" presId="urn:microsoft.com/office/officeart/2005/8/layout/default"/>
    <dgm:cxn modelId="{8FD9D8EB-7579-4144-9F35-A460A7C69989}" type="presParOf" srcId="{837BBCC1-524E-4DA7-8D85-4F2E51483D18}" destId="{BBE6702E-0763-450E-B8D0-059C91A21207}" srcOrd="8" destOrd="0" presId="urn:microsoft.com/office/officeart/2005/8/layout/default"/>
    <dgm:cxn modelId="{3E77513D-222C-43EB-90A9-68FAB63E66F6}" type="presParOf" srcId="{837BBCC1-524E-4DA7-8D85-4F2E51483D18}" destId="{36E02E59-4655-42DC-B57C-3F1DC0C295C6}" srcOrd="9" destOrd="0" presId="urn:microsoft.com/office/officeart/2005/8/layout/default"/>
    <dgm:cxn modelId="{B4F4B4D2-2982-4BFE-B1E7-571038753BBD}" type="presParOf" srcId="{837BBCC1-524E-4DA7-8D85-4F2E51483D18}" destId="{77FA9A70-2FE0-4933-94A9-0599A154ECEB}" srcOrd="10" destOrd="0" presId="urn:microsoft.com/office/officeart/2005/8/layout/default"/>
    <dgm:cxn modelId="{8F064B74-2ADE-430B-9012-62ABE10796F8}" type="presParOf" srcId="{837BBCC1-524E-4DA7-8D85-4F2E51483D18}" destId="{155DF4ED-59C9-496D-B1D3-523E5FC4D8CE}" srcOrd="11" destOrd="0" presId="urn:microsoft.com/office/officeart/2005/8/layout/default"/>
    <dgm:cxn modelId="{E4F9AEEF-0B3F-48B5-BEB7-624E1F3B185B}" type="presParOf" srcId="{837BBCC1-524E-4DA7-8D85-4F2E51483D18}" destId="{80E3BE4D-6BB5-4291-97FF-7C8EF215698F}" srcOrd="12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A50146-ABA0-4060-8E6A-BCAAFF14AFC8}">
      <dsp:nvSpPr>
        <dsp:cNvPr id="0" name=""/>
        <dsp:cNvSpPr/>
      </dsp:nvSpPr>
      <dsp:spPr>
        <a:xfrm>
          <a:off x="864092" y="0"/>
          <a:ext cx="1858664" cy="1115198"/>
        </a:xfrm>
        <a:prstGeom prst="rect">
          <a:avLst/>
        </a:prstGeom>
        <a:solidFill>
          <a:srgbClr val="FF0000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Технологии,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методы  и приёмы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работы</a:t>
          </a:r>
          <a:endParaRPr lang="ru-RU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>
        <a:off x="864092" y="0"/>
        <a:ext cx="1858664" cy="1115198"/>
      </dsp:txXfrm>
    </dsp:sp>
    <dsp:sp modelId="{2D3DAFBB-AF06-4174-9920-09E3F6A0105B}">
      <dsp:nvSpPr>
        <dsp:cNvPr id="0" name=""/>
        <dsp:cNvSpPr/>
      </dsp:nvSpPr>
      <dsp:spPr>
        <a:xfrm>
          <a:off x="2952320" y="1440156"/>
          <a:ext cx="1858664" cy="1115198"/>
        </a:xfrm>
        <a:prstGeom prst="rect">
          <a:avLst/>
        </a:prstGeom>
        <a:solidFill>
          <a:srgbClr val="92D050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Предметные достижения учащихся</a:t>
          </a:r>
          <a:endParaRPr lang="ru-RU" sz="1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>
        <a:off x="2952320" y="1440156"/>
        <a:ext cx="1858664" cy="1115198"/>
      </dsp:txXfrm>
    </dsp:sp>
    <dsp:sp modelId="{98E948FC-F995-4CA7-BA5E-E7C3B9AB6946}">
      <dsp:nvSpPr>
        <dsp:cNvPr id="0" name=""/>
        <dsp:cNvSpPr/>
      </dsp:nvSpPr>
      <dsp:spPr>
        <a:xfrm>
          <a:off x="2952320" y="2664295"/>
          <a:ext cx="1858664" cy="1115198"/>
        </a:xfrm>
        <a:prstGeom prst="rect">
          <a:avLst/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Повышение уровня педагогического мастерства</a:t>
          </a:r>
          <a:endParaRPr lang="ru-RU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>
        <a:off x="2952320" y="2664295"/>
        <a:ext cx="1858664" cy="1115198"/>
      </dsp:txXfrm>
    </dsp:sp>
    <dsp:sp modelId="{C7470DB0-AB3F-414A-86A1-30D450D9FA31}">
      <dsp:nvSpPr>
        <dsp:cNvPr id="0" name=""/>
        <dsp:cNvSpPr/>
      </dsp:nvSpPr>
      <dsp:spPr>
        <a:xfrm>
          <a:off x="936097" y="2664295"/>
          <a:ext cx="1858664" cy="1115198"/>
        </a:xfrm>
        <a:prstGeom prst="rect">
          <a:avLst/>
        </a:prstGeom>
        <a:solidFill>
          <a:srgbClr val="00B0F0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Диссеминация инновационного педагогического опыта</a:t>
          </a:r>
          <a:endParaRPr lang="ru-RU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>
        <a:off x="936097" y="2664295"/>
        <a:ext cx="1858664" cy="1115198"/>
      </dsp:txXfrm>
    </dsp:sp>
    <dsp:sp modelId="{BBE6702E-0763-450E-B8D0-059C91A21207}">
      <dsp:nvSpPr>
        <dsp:cNvPr id="0" name=""/>
        <dsp:cNvSpPr/>
      </dsp:nvSpPr>
      <dsp:spPr>
        <a:xfrm>
          <a:off x="2808320" y="3"/>
          <a:ext cx="2023472" cy="1115198"/>
        </a:xfrm>
        <a:prstGeom prst="rect">
          <a:avLst/>
        </a:prstGeom>
        <a:solidFill>
          <a:srgbClr val="FFC000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Межпредметная интеграция</a:t>
          </a:r>
          <a:endParaRPr lang="ru-RU" sz="1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>
        <a:off x="2808320" y="3"/>
        <a:ext cx="2023472" cy="1115198"/>
      </dsp:txXfrm>
    </dsp:sp>
    <dsp:sp modelId="{77FA9A70-2FE0-4933-94A9-0599A154ECEB}">
      <dsp:nvSpPr>
        <dsp:cNvPr id="0" name=""/>
        <dsp:cNvSpPr/>
      </dsp:nvSpPr>
      <dsp:spPr>
        <a:xfrm>
          <a:off x="1080115" y="1440159"/>
          <a:ext cx="1858664" cy="1115198"/>
        </a:xfrm>
        <a:prstGeom prst="rect">
          <a:avLst/>
        </a:prstGeom>
        <a:solidFill>
          <a:srgbClr val="FFFF00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Внеурочная деятельность</a:t>
          </a:r>
          <a:endParaRPr lang="ru-RU" sz="1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>
        <a:off x="1080115" y="1440159"/>
        <a:ext cx="1858664" cy="1115198"/>
      </dsp:txXfrm>
    </dsp:sp>
    <dsp:sp modelId="{80E3BE4D-6BB5-4291-97FF-7C8EF215698F}">
      <dsp:nvSpPr>
        <dsp:cNvPr id="0" name=""/>
        <dsp:cNvSpPr/>
      </dsp:nvSpPr>
      <dsp:spPr>
        <a:xfrm>
          <a:off x="1944218" y="3816421"/>
          <a:ext cx="1858664" cy="1115198"/>
        </a:xfrm>
        <a:prstGeom prst="rect">
          <a:avLst/>
        </a:prstGeom>
        <a:solidFill>
          <a:srgbClr val="7030A0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Оценка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деятельности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педагога</a:t>
          </a:r>
          <a:endParaRPr lang="ru-RU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>
        <a:off x="1944218" y="3816421"/>
        <a:ext cx="1858664" cy="1115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54" name="Google Shape;54;p11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3683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683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5" r:id="rId2"/>
    <p:sldLayoutId id="2147483657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26" Type="http://schemas.openxmlformats.org/officeDocument/2006/relationships/image" Target="../media/image24.jpeg"/><Relationship Id="rId3" Type="http://schemas.openxmlformats.org/officeDocument/2006/relationships/image" Target="../media/image6.jpeg"/><Relationship Id="rId21" Type="http://schemas.openxmlformats.org/officeDocument/2006/relationships/image" Target="../media/image19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9.jpeg"/><Relationship Id="rId24" Type="http://schemas.openxmlformats.org/officeDocument/2006/relationships/image" Target="../media/image22.jpeg"/><Relationship Id="rId5" Type="http://schemas.openxmlformats.org/officeDocument/2006/relationships/diagramLayout" Target="../diagrams/layout1.xml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6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18" Type="http://schemas.openxmlformats.org/officeDocument/2006/relationships/image" Target="../media/image55.png"/><Relationship Id="rId3" Type="http://schemas.openxmlformats.org/officeDocument/2006/relationships/image" Target="../media/image25.jpeg"/><Relationship Id="rId21" Type="http://schemas.openxmlformats.org/officeDocument/2006/relationships/image" Target="../media/image58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17" Type="http://schemas.openxmlformats.org/officeDocument/2006/relationships/image" Target="../media/image54.png"/><Relationship Id="rId25" Type="http://schemas.openxmlformats.org/officeDocument/2006/relationships/image" Target="../media/image62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3.jpeg"/><Relationship Id="rId20" Type="http://schemas.openxmlformats.org/officeDocument/2006/relationships/image" Target="../media/image5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24" Type="http://schemas.openxmlformats.org/officeDocument/2006/relationships/image" Target="../media/image61.jpeg"/><Relationship Id="rId5" Type="http://schemas.openxmlformats.org/officeDocument/2006/relationships/image" Target="../media/image42.jpeg"/><Relationship Id="rId15" Type="http://schemas.openxmlformats.org/officeDocument/2006/relationships/image" Target="../media/image52.jpeg"/><Relationship Id="rId23" Type="http://schemas.openxmlformats.org/officeDocument/2006/relationships/image" Target="../media/image60.jpeg"/><Relationship Id="rId10" Type="http://schemas.openxmlformats.org/officeDocument/2006/relationships/image" Target="../media/image47.jpeg"/><Relationship Id="rId19" Type="http://schemas.openxmlformats.org/officeDocument/2006/relationships/image" Target="../media/image56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1.jpeg"/><Relationship Id="rId22" Type="http://schemas.openxmlformats.org/officeDocument/2006/relationships/image" Target="../media/image5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13" Type="http://schemas.openxmlformats.org/officeDocument/2006/relationships/image" Target="../media/image72.png"/><Relationship Id="rId18" Type="http://schemas.openxmlformats.org/officeDocument/2006/relationships/image" Target="../media/image77.jpeg"/><Relationship Id="rId3" Type="http://schemas.openxmlformats.org/officeDocument/2006/relationships/image" Target="../media/image25.jpeg"/><Relationship Id="rId7" Type="http://schemas.openxmlformats.org/officeDocument/2006/relationships/image" Target="../media/image66.jpeg"/><Relationship Id="rId12" Type="http://schemas.openxmlformats.org/officeDocument/2006/relationships/image" Target="../media/image71.jpeg"/><Relationship Id="rId17" Type="http://schemas.openxmlformats.org/officeDocument/2006/relationships/image" Target="../media/image7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jpeg"/><Relationship Id="rId11" Type="http://schemas.openxmlformats.org/officeDocument/2006/relationships/image" Target="../media/image70.jpeg"/><Relationship Id="rId5" Type="http://schemas.openxmlformats.org/officeDocument/2006/relationships/image" Target="../media/image64.jpe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image" Target="../media/image63.jpeg"/><Relationship Id="rId9" Type="http://schemas.openxmlformats.org/officeDocument/2006/relationships/image" Target="../media/image68.jpeg"/><Relationship Id="rId14" Type="http://schemas.openxmlformats.org/officeDocument/2006/relationships/image" Target="../media/image7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13" Type="http://schemas.openxmlformats.org/officeDocument/2006/relationships/image" Target="../media/image86.jpeg"/><Relationship Id="rId18" Type="http://schemas.openxmlformats.org/officeDocument/2006/relationships/hyperlink" Target="http://infourok.ru/site/upload" TargetMode="External"/><Relationship Id="rId26" Type="http://schemas.openxmlformats.org/officeDocument/2006/relationships/image" Target="../media/image97.png"/><Relationship Id="rId3" Type="http://schemas.openxmlformats.org/officeDocument/2006/relationships/image" Target="../media/image25.jpeg"/><Relationship Id="rId21" Type="http://schemas.openxmlformats.org/officeDocument/2006/relationships/image" Target="../media/image93.jpeg"/><Relationship Id="rId34" Type="http://schemas.openxmlformats.org/officeDocument/2006/relationships/image" Target="../media/image105.jpeg"/><Relationship Id="rId7" Type="http://schemas.openxmlformats.org/officeDocument/2006/relationships/hyperlink" Target="https://nato03093.wixsite.com/mysite" TargetMode="External"/><Relationship Id="rId12" Type="http://schemas.openxmlformats.org/officeDocument/2006/relationships/image" Target="../media/image85.jpeg"/><Relationship Id="rId17" Type="http://schemas.openxmlformats.org/officeDocument/2006/relationships/image" Target="../media/image90.png"/><Relationship Id="rId25" Type="http://schemas.openxmlformats.org/officeDocument/2006/relationships/hyperlink" Target="https://&#1082;&#1086;&#1085;&#1090;&#1088;&#1086;&#1083;&#1100;&#1085;&#1099;&#1077;-&#1088;&#1072;&#1073;&#1086;&#1090;&#1099;.&#1088;&#1092;/" TargetMode="External"/><Relationship Id="rId33" Type="http://schemas.openxmlformats.org/officeDocument/2006/relationships/image" Target="../media/image104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9.jpeg"/><Relationship Id="rId20" Type="http://schemas.openxmlformats.org/officeDocument/2006/relationships/image" Target="../media/image92.jpeg"/><Relationship Id="rId29" Type="http://schemas.openxmlformats.org/officeDocument/2006/relationships/image" Target="../media/image10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0.png"/><Relationship Id="rId11" Type="http://schemas.openxmlformats.org/officeDocument/2006/relationships/image" Target="../media/image84.jpeg"/><Relationship Id="rId24" Type="http://schemas.openxmlformats.org/officeDocument/2006/relationships/image" Target="../media/image96.png"/><Relationship Id="rId32" Type="http://schemas.openxmlformats.org/officeDocument/2006/relationships/image" Target="../media/image103.jpeg"/><Relationship Id="rId37" Type="http://schemas.openxmlformats.org/officeDocument/2006/relationships/image" Target="../media/image108.png"/><Relationship Id="rId5" Type="http://schemas.openxmlformats.org/officeDocument/2006/relationships/image" Target="../media/image79.jpeg"/><Relationship Id="rId15" Type="http://schemas.openxmlformats.org/officeDocument/2006/relationships/image" Target="../media/image88.png"/><Relationship Id="rId23" Type="http://schemas.openxmlformats.org/officeDocument/2006/relationships/image" Target="../media/image95.jpeg"/><Relationship Id="rId28" Type="http://schemas.openxmlformats.org/officeDocument/2006/relationships/image" Target="../media/image99.jpeg"/><Relationship Id="rId36" Type="http://schemas.openxmlformats.org/officeDocument/2006/relationships/image" Target="../media/image107.jpeg"/><Relationship Id="rId10" Type="http://schemas.openxmlformats.org/officeDocument/2006/relationships/image" Target="../media/image83.jpeg"/><Relationship Id="rId19" Type="http://schemas.openxmlformats.org/officeDocument/2006/relationships/image" Target="../media/image91.jpeg"/><Relationship Id="rId31" Type="http://schemas.openxmlformats.org/officeDocument/2006/relationships/image" Target="../media/image102.jpeg"/><Relationship Id="rId4" Type="http://schemas.openxmlformats.org/officeDocument/2006/relationships/image" Target="../media/image78.jpeg"/><Relationship Id="rId9" Type="http://schemas.openxmlformats.org/officeDocument/2006/relationships/image" Target="../media/image82.jpeg"/><Relationship Id="rId14" Type="http://schemas.openxmlformats.org/officeDocument/2006/relationships/image" Target="../media/image87.png"/><Relationship Id="rId22" Type="http://schemas.openxmlformats.org/officeDocument/2006/relationships/image" Target="../media/image94.jpeg"/><Relationship Id="rId27" Type="http://schemas.openxmlformats.org/officeDocument/2006/relationships/image" Target="../media/image98.png"/><Relationship Id="rId30" Type="http://schemas.openxmlformats.org/officeDocument/2006/relationships/image" Target="../media/image101.png"/><Relationship Id="rId35" Type="http://schemas.openxmlformats.org/officeDocument/2006/relationships/image" Target="../media/image10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jpeg"/><Relationship Id="rId13" Type="http://schemas.openxmlformats.org/officeDocument/2006/relationships/image" Target="../media/image118.jpeg"/><Relationship Id="rId18" Type="http://schemas.openxmlformats.org/officeDocument/2006/relationships/image" Target="../media/image123.jpeg"/><Relationship Id="rId26" Type="http://schemas.openxmlformats.org/officeDocument/2006/relationships/image" Target="../media/image131.jpeg"/><Relationship Id="rId3" Type="http://schemas.openxmlformats.org/officeDocument/2006/relationships/image" Target="../media/image25.jpeg"/><Relationship Id="rId21" Type="http://schemas.openxmlformats.org/officeDocument/2006/relationships/image" Target="../media/image126.jpeg"/><Relationship Id="rId7" Type="http://schemas.openxmlformats.org/officeDocument/2006/relationships/image" Target="../media/image112.jpeg"/><Relationship Id="rId12" Type="http://schemas.openxmlformats.org/officeDocument/2006/relationships/image" Target="../media/image117.jpeg"/><Relationship Id="rId17" Type="http://schemas.openxmlformats.org/officeDocument/2006/relationships/image" Target="../media/image122.jpeg"/><Relationship Id="rId25" Type="http://schemas.openxmlformats.org/officeDocument/2006/relationships/image" Target="../media/image130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21.jpeg"/><Relationship Id="rId20" Type="http://schemas.openxmlformats.org/officeDocument/2006/relationships/image" Target="../media/image1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1.jpeg"/><Relationship Id="rId11" Type="http://schemas.openxmlformats.org/officeDocument/2006/relationships/image" Target="../media/image116.jpeg"/><Relationship Id="rId24" Type="http://schemas.openxmlformats.org/officeDocument/2006/relationships/image" Target="../media/image129.jpeg"/><Relationship Id="rId5" Type="http://schemas.openxmlformats.org/officeDocument/2006/relationships/image" Target="../media/image110.jpeg"/><Relationship Id="rId15" Type="http://schemas.openxmlformats.org/officeDocument/2006/relationships/image" Target="../media/image120.jpeg"/><Relationship Id="rId23" Type="http://schemas.openxmlformats.org/officeDocument/2006/relationships/image" Target="../media/image128.jpeg"/><Relationship Id="rId10" Type="http://schemas.openxmlformats.org/officeDocument/2006/relationships/image" Target="../media/image115.jpeg"/><Relationship Id="rId19" Type="http://schemas.openxmlformats.org/officeDocument/2006/relationships/image" Target="../media/image124.jpeg"/><Relationship Id="rId4" Type="http://schemas.openxmlformats.org/officeDocument/2006/relationships/image" Target="../media/image109.jpeg"/><Relationship Id="rId9" Type="http://schemas.openxmlformats.org/officeDocument/2006/relationships/image" Target="../media/image114.jpeg"/><Relationship Id="rId14" Type="http://schemas.openxmlformats.org/officeDocument/2006/relationships/image" Target="../media/image119.jpeg"/><Relationship Id="rId22" Type="http://schemas.openxmlformats.org/officeDocument/2006/relationships/image" Target="../media/image1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6200000" scaled="0"/>
          <a:tileRect/>
        </a:gra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1</a:t>
            </a:fld>
            <a:endParaRPr/>
          </a:p>
        </p:txBody>
      </p:sp>
      <p:pic>
        <p:nvPicPr>
          <p:cNvPr id="1026" name="Picture 2" descr="D:\Новая папка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43558"/>
            <a:ext cx="2393237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3563888" y="0"/>
            <a:ext cx="5436096" cy="10772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Публичная презентация результатов педагогической деятельности </a:t>
            </a:r>
          </a:p>
          <a:p>
            <a:pPr lvl="0" algn="ctr"/>
            <a:r>
              <a:rPr lang="ru-RU" sz="1600" b="1" dirty="0" smtClean="0">
                <a:solidFill>
                  <a:schemeClr val="tx1"/>
                </a:solidFill>
                <a:latin typeface="Georgia" pitchFamily="18" charset="0"/>
              </a:rPr>
              <a:t>учителя физики МБОУ Аннинская СОШ №3 </a:t>
            </a:r>
          </a:p>
          <a:p>
            <a:pPr lvl="0" algn="ctr"/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Ряховской Наталии Владимировны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4" name="Picture 4" descr="D:\с рс\ФИЗИКА ВСЯКАЯ\копилка по физике\SS1008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83918"/>
            <a:ext cx="1149169" cy="1059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92680" y="987574"/>
            <a:ext cx="2551320" cy="2632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131840" y="1131590"/>
            <a:ext cx="3563888" cy="374441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/>
            <a:r>
              <a:rPr lang="ru-RU" sz="1800" b="1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Стаж работы: </a:t>
            </a:r>
          </a:p>
          <a:p>
            <a:pPr algn="ctr" eaLnBrk="1" hangingPunct="1"/>
            <a:r>
              <a:rPr lang="ru-RU" sz="1800" b="1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24 года</a:t>
            </a:r>
          </a:p>
          <a:p>
            <a:pPr algn="ctr" eaLnBrk="1" hangingPunct="1"/>
            <a:r>
              <a:rPr lang="ru-RU" sz="1800" b="1" dirty="0" smtClean="0"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Квалификационная категория:</a:t>
            </a:r>
          </a:p>
          <a:p>
            <a:pPr algn="ctr" eaLnBrk="1" hangingPunct="1"/>
            <a:r>
              <a:rPr lang="ru-RU" sz="1800" b="1" dirty="0" smtClean="0"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высшая</a:t>
            </a:r>
          </a:p>
          <a:p>
            <a:pPr algn="ctr" eaLnBrk="1" hangingPunct="1"/>
            <a:r>
              <a:rPr lang="ru-RU" sz="1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Руководитель ШМО учителей</a:t>
            </a:r>
          </a:p>
          <a:p>
            <a:pPr algn="ctr" eaLnBrk="1" hangingPunct="1"/>
            <a:r>
              <a:rPr lang="ru-RU" sz="1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естественнонаучного цикла</a:t>
            </a:r>
          </a:p>
          <a:p>
            <a:pPr algn="ctr" eaLnBrk="1" hangingPunct="1"/>
            <a:r>
              <a:rPr lang="ru-RU" sz="1800" b="1" dirty="0" smtClean="0">
                <a:solidFill>
                  <a:srgbClr val="1D811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Член предметно-методической </a:t>
            </a:r>
          </a:p>
          <a:p>
            <a:pPr algn="ctr" eaLnBrk="1" hangingPunct="1"/>
            <a:r>
              <a:rPr lang="ru-RU" sz="1800" b="1" dirty="0" smtClean="0">
                <a:solidFill>
                  <a:srgbClr val="1D811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комиссии по проверке</a:t>
            </a:r>
          </a:p>
          <a:p>
            <a:pPr algn="ctr" eaLnBrk="1" hangingPunct="1"/>
            <a:r>
              <a:rPr lang="ru-RU" sz="1800" b="1" dirty="0" smtClean="0">
                <a:solidFill>
                  <a:srgbClr val="00B0F0"/>
                </a:solidFill>
                <a:effectLst>
                  <a:glow rad="101600">
                    <a:schemeClr val="tx1">
                      <a:lumMod val="75000"/>
                      <a:lumOff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олимпиадных работ </a:t>
            </a:r>
          </a:p>
          <a:p>
            <a:pPr algn="ctr" eaLnBrk="1" hangingPunct="1"/>
            <a:r>
              <a:rPr lang="ru-RU" sz="1800" b="1" dirty="0" smtClean="0">
                <a:solidFill>
                  <a:srgbClr val="00B0F0"/>
                </a:solidFill>
                <a:effectLst>
                  <a:glow rad="101600">
                    <a:schemeClr val="tx1">
                      <a:lumMod val="75000"/>
                      <a:lumOff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 физике</a:t>
            </a:r>
          </a:p>
          <a:p>
            <a:pPr algn="ctr" eaLnBrk="1" hangingPunct="1"/>
            <a:r>
              <a:rPr lang="ru-RU" sz="1800" b="1" dirty="0" smtClean="0">
                <a:solidFill>
                  <a:srgbClr val="1216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Классный руководитель</a:t>
            </a:r>
          </a:p>
          <a:p>
            <a:pPr algn="ctr" eaLnBrk="1" hangingPunct="1"/>
            <a:r>
              <a:rPr lang="ru-RU" sz="1800" b="1" dirty="0" smtClean="0">
                <a:solidFill>
                  <a:srgbClr val="1216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7 «А» класса</a:t>
            </a:r>
            <a:endParaRPr lang="ru-RU" sz="1800" b="1" dirty="0" smtClean="0">
              <a:solidFill>
                <a:srgbClr val="652B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/>
            <a:r>
              <a:rPr lang="ru-RU" sz="1800" b="1" dirty="0" smtClean="0">
                <a:solidFill>
                  <a:srgbClr val="652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Апрель,2019</a:t>
            </a:r>
            <a:endParaRPr lang="ru-RU" sz="1800" dirty="0">
              <a:solidFill>
                <a:srgbClr val="652B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00192" y="3219822"/>
            <a:ext cx="2843808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D811F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</a:effectLst>
                <a:latin typeface="Georgia" pitchFamily="18" charset="0"/>
              </a:rPr>
              <a:t>Тема: «Формирование навыков исследовательской деятельности учащихся на уроках физики и во внеурочной деятельности"</a:t>
            </a:r>
            <a:endParaRPr lang="ru-RU" sz="1600" dirty="0">
              <a:solidFill>
                <a:srgbClr val="1D811F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419872" y="123478"/>
          <a:ext cx="5724128" cy="5020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7" name="Picture 3" descr="C:\Users\OK\Desktop\prisma-d-con-luce-35867039.jpg"/>
          <p:cNvPicPr>
            <a:picLocks noChangeAspect="1" noChangeArrowheads="1"/>
          </p:cNvPicPr>
          <p:nvPr/>
        </p:nvPicPr>
        <p:blipFill>
          <a:blip r:embed="rId9" cstate="print"/>
          <a:srcRect t="8657" b="8657"/>
          <a:stretch>
            <a:fillRect/>
          </a:stretch>
        </p:blipFill>
        <p:spPr bwMode="auto">
          <a:xfrm>
            <a:off x="827584" y="1059582"/>
            <a:ext cx="3454754" cy="237626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" name="Picture 3" descr="G:\гранд моя документация\фотографии ребят\P04-04-13_12.1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365266">
            <a:off x="3571296" y="133712"/>
            <a:ext cx="871573" cy="610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G:\гранд моя документация\фотографии ребят\P04-04-13_11.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294145">
            <a:off x="3477385" y="783983"/>
            <a:ext cx="534873" cy="413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G:\Мой сайт РЯХОВСКАЯ НВ\Мой сайт РЯХОВСКАЯ НВ\Фотогаллерея\победители 2013 от Аннинского района с руководством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057629">
            <a:off x="7597402" y="4232198"/>
            <a:ext cx="1080120" cy="650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" name="Picture 9" descr="D:\Новая папка\imageA94415BB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0997324">
            <a:off x="4497314" y="4212408"/>
            <a:ext cx="815169" cy="866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G:\Мой сайт РЯХОВСКАЯ НВ\Мой сайт РЯХОВСКАЯ НВ\Фотогаллерея\и это я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504" y="483518"/>
            <a:ext cx="1368152" cy="2059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3" descr="G:\Мой сайт РЯХОВСКАЯ НВ\Мой сайт РЯХОВСКАЯ НВ\Фотогаллерея\МАН Шаги в науку 13-15 мая 2015\yNClRcDODXw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939615">
            <a:off x="8203229" y="1337749"/>
            <a:ext cx="576110" cy="841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" descr="D:\с рабочего стола\Новая папка\мое\100_PANA\P1000669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455542">
            <a:off x="8172400" y="123478"/>
            <a:ext cx="714883" cy="476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939616">
            <a:off x="8188045" y="3038670"/>
            <a:ext cx="882965" cy="662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" descr="http://uld15.mycdn.me/image?t=3&amp;bid=802986170096&amp;id=802986170096&amp;plc=WEB&amp;tkn=*mrWubEXvLIWD6MnGazxqBn4osuY"/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 rot="21282506">
            <a:off x="4083229" y="1879416"/>
            <a:ext cx="618341" cy="360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79512" y="3435846"/>
            <a:ext cx="3528392" cy="160043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Жизненная позиция: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работать над собой и способностью творить, учиться, экспериментировать, делиться своими знаниями и опытом, приобретенными в процессе самообразования.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5" name="Picture 2" descr="H:\DCIM\101NIKON\DSCN1225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rot="519653">
            <a:off x="8134685" y="684199"/>
            <a:ext cx="791630" cy="515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4" descr="C:\Users\OK\Desktop\Новая папка\мое\мы.jp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933" t="11102" r="1532" b="148"/>
          <a:stretch>
            <a:fillRect/>
          </a:stretch>
        </p:blipFill>
        <p:spPr bwMode="auto">
          <a:xfrm rot="20683620">
            <a:off x="4260985" y="1383459"/>
            <a:ext cx="777365" cy="476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с рабочего стола\Новая папка\мое\Рисунок2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244408" y="3651870"/>
            <a:ext cx="661113" cy="642957"/>
          </a:xfrm>
          <a:prstGeom prst="rect">
            <a:avLst/>
          </a:prstGeom>
          <a:noFill/>
        </p:spPr>
      </p:pic>
      <p:pic>
        <p:nvPicPr>
          <p:cNvPr id="29" name="Picture 5" descr="D:\с рабочего стола\Катя Пономарёва\image (1)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100392" y="2067694"/>
            <a:ext cx="434089" cy="651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C:\Users\OK\Desktop\Гранд  2019\для гранда 2019\cVcXBpcekik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 rot="1039572">
            <a:off x="8558778" y="2235340"/>
            <a:ext cx="496176" cy="736049"/>
          </a:xfrm>
          <a:prstGeom prst="rect">
            <a:avLst/>
          </a:prstGeom>
          <a:noFill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995936" y="3507854"/>
            <a:ext cx="495881" cy="68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092280" y="4227934"/>
            <a:ext cx="576064" cy="73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923928" y="2715766"/>
            <a:ext cx="47448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339502"/>
            <a:ext cx="3240360" cy="156966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u="sng" dirty="0" smtClean="0">
                <a:solidFill>
                  <a:srgbClr val="C00000"/>
                </a:solidFill>
                <a:latin typeface="Georgia" pitchFamily="18" charset="0"/>
              </a:rPr>
              <a:t>Методическая тема: </a:t>
            </a:r>
            <a:r>
              <a:rPr lang="ru-RU" sz="1600" b="1" dirty="0" smtClean="0">
                <a:solidFill>
                  <a:srgbClr val="1D811F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</a:effectLst>
                <a:latin typeface="Georgia" pitchFamily="18" charset="0"/>
              </a:rPr>
              <a:t>«Формирование навыков исследовательской деятельности учащихся на уроках физики и во внеурочной деятельности"</a:t>
            </a:r>
            <a:endParaRPr lang="ru-RU" sz="1600" b="1" i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3219822"/>
            <a:ext cx="2808312" cy="138499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Современные методы и приемы обучения: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Метод интеллект - карт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Метод моделирования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Кейс-метод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Метод синектики</a:t>
            </a: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483518"/>
            <a:ext cx="4788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«Вызвать» в уме ученика тот самый мыслительный процесс, который переживает творец и изобретатель.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2427734"/>
            <a:ext cx="5774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"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Устремите ум на радость творчества". Е.И. Рерих.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26" name="Picture 2" descr="C:\Users\OK\Desktop\Гранд  2019\для гранда 2019\IMG_85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1059582"/>
            <a:ext cx="1152128" cy="6660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https://fs00.infourok.ru/images/doc/313/312814/640/img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723878"/>
            <a:ext cx="1394604" cy="936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 descr="https://avatars.mds.yandex.net/get-pdb/911433/56ab7d7d-82e8-4e07-9747-8b45baa5acc1/s1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6963">
            <a:off x="2993461" y="2769019"/>
            <a:ext cx="2077181" cy="9166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2" name="Picture 8" descr="https://ds03.infourok.ru/uploads/ex/1309/0001e7c8-ec50afc8/640/img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833222">
            <a:off x="350737" y="2066126"/>
            <a:ext cx="1406040" cy="1054530"/>
          </a:xfrm>
          <a:prstGeom prst="rect">
            <a:avLst/>
          </a:prstGeom>
          <a:noFill/>
        </p:spPr>
      </p:pic>
      <p:pic>
        <p:nvPicPr>
          <p:cNvPr id="1033" name="Picture 9" descr="D:\с рабочего стола\Новая папка\мое\100_PANA\P100034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1347614"/>
            <a:ext cx="1080120" cy="720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064" y="1563638"/>
            <a:ext cx="1080120" cy="808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6" descr="G:\гранд моя документация\фотографии ребят\CHKOLA TRI.avi_snapshot_00.50_[2013.04.06_13.43.37]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22053"/>
          <a:stretch>
            <a:fillRect/>
          </a:stretch>
        </p:blipFill>
        <p:spPr bwMode="auto">
          <a:xfrm>
            <a:off x="7524328" y="1923678"/>
            <a:ext cx="1165740" cy="7269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0" name="Picture 2" descr="https://obu4ayka.ru/wp-content/uploads/2018/06/Sinektika_-_psihologiya_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27784" y="4155926"/>
            <a:ext cx="1216675" cy="8640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5292080" y="2859782"/>
            <a:ext cx="3168352" cy="203132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u="sng" dirty="0" smtClean="0">
                <a:solidFill>
                  <a:srgbClr val="C00000"/>
                </a:solidFill>
                <a:latin typeface="Georgia" pitchFamily="18" charset="0"/>
              </a:rPr>
              <a:t>Педагогические технологии: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Georgia" pitchFamily="18" charset="0"/>
              </a:rPr>
              <a:t>Проблемное обучение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Georgia" pitchFamily="18" charset="0"/>
              </a:rPr>
              <a:t>Интерактивного обучения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Georgia" pitchFamily="18" charset="0"/>
              </a:rPr>
              <a:t>Проектно-исследовательская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Georgia" pitchFamily="18" charset="0"/>
              </a:rPr>
              <a:t>Игровая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Georgia" pitchFamily="18" charset="0"/>
              </a:rPr>
              <a:t>Здоровье-сберегающая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Georgia" pitchFamily="18" charset="0"/>
              </a:rPr>
              <a:t>Технология уровневой дифференциации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Разноуровневое обучение</a:t>
            </a:r>
          </a:p>
        </p:txBody>
      </p:sp>
      <p:pic>
        <p:nvPicPr>
          <p:cNvPr id="15361" name="Picture 1" descr="E:\ФОТО Ряховская, АСОШ № 3\IMG_211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49287" y="1609766"/>
            <a:ext cx="1188132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3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0"/>
            <a:ext cx="7596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Если талант - это искра Божья, то нужно приложить ещё немало усилий, чтобы из неё возгорелся огонь творчества.  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(Бауржан Тойшибеков)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131840" y="843559"/>
          <a:ext cx="5904656" cy="422980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605297"/>
                <a:gridCol w="1299359"/>
              </a:tblGrid>
              <a:tr h="152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Georgia" pitchFamily="18" charset="0"/>
                        </a:rPr>
                        <a:t>Наименование мероприятия</a:t>
                      </a:r>
                      <a:endParaRPr lang="ru-RU" sz="800" b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Georgia" pitchFamily="18" charset="0"/>
                        </a:rPr>
                        <a:t>Результат участия</a:t>
                      </a:r>
                      <a:endParaRPr lang="ru-RU" sz="800" b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305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900" dirty="0">
                          <a:latin typeface="Georgia" pitchFamily="18" charset="0"/>
                        </a:rPr>
                        <a:t>Муниципальный этап Всероссийской олимпиады школьников по физике</a:t>
                      </a:r>
                      <a:endParaRPr lang="ru-RU" sz="8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Georgia" pitchFamily="18" charset="0"/>
                        </a:rPr>
                        <a:t>1 победитель, 3 призёра</a:t>
                      </a:r>
                      <a:endParaRPr lang="ru-RU" sz="800" b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262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900" dirty="0">
                          <a:latin typeface="Georgia" pitchFamily="18" charset="0"/>
                        </a:rPr>
                        <a:t>Муниципальный этап  олимпиады им. Дж.К. Максвелла для 7-8 классов.</a:t>
                      </a:r>
                      <a:endParaRPr lang="ru-RU" sz="8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Georgia" pitchFamily="18" charset="0"/>
                        </a:rPr>
                        <a:t>2 призёра</a:t>
                      </a:r>
                      <a:endParaRPr lang="ru-RU" sz="800" b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262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900" dirty="0">
                          <a:latin typeface="Georgia" pitchFamily="18" charset="0"/>
                        </a:rPr>
                        <a:t>Региональный этап всероссийской олимпиады школьников по физике</a:t>
                      </a:r>
                      <a:endParaRPr lang="ru-RU" sz="8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Georgia" pitchFamily="18" charset="0"/>
                        </a:rPr>
                        <a:t>участие</a:t>
                      </a:r>
                      <a:endParaRPr lang="ru-RU" sz="800" b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305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900" dirty="0">
                          <a:latin typeface="Georgia" pitchFamily="18" charset="0"/>
                        </a:rPr>
                        <a:t>Муниципальная ученическая научно-практическая конференция «Юность: творчество, поиск, успех»</a:t>
                      </a:r>
                      <a:endParaRPr lang="ru-RU" sz="8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Georgia" pitchFamily="18" charset="0"/>
                        </a:rPr>
                        <a:t>2 победителя</a:t>
                      </a:r>
                      <a:r>
                        <a:rPr lang="ru-RU" sz="900" b="1" dirty="0" smtClean="0">
                          <a:latin typeface="Georgia" pitchFamily="18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sz="900" b="1" dirty="0">
                          <a:latin typeface="Georgia" pitchFamily="18" charset="0"/>
                        </a:rPr>
                        <a:t>1 призёр</a:t>
                      </a:r>
                      <a:endParaRPr lang="ru-RU" sz="800" b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393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900" dirty="0">
                          <a:latin typeface="Georgia" pitchFamily="18" charset="0"/>
                        </a:rPr>
                        <a:t>Региональная  научно-практическая конференция школьников «От любви к природе - к культуре природопользования»</a:t>
                      </a:r>
                      <a:endParaRPr lang="ru-RU" sz="8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Georgia" pitchFamily="18" charset="0"/>
                        </a:rPr>
                        <a:t>победитель </a:t>
                      </a:r>
                      <a:endParaRPr lang="ru-RU" sz="800" b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305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900" dirty="0">
                          <a:latin typeface="Georgia" pitchFamily="18" charset="0"/>
                        </a:rPr>
                        <a:t>Конференция научного общества учащихся ФГБОУ ВО «ВГУ»</a:t>
                      </a:r>
                      <a:endParaRPr lang="ru-RU" sz="8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Georgia" pitchFamily="18" charset="0"/>
                        </a:rPr>
                        <a:t>2 призёра</a:t>
                      </a:r>
                      <a:r>
                        <a:rPr lang="ru-RU" sz="900" b="1" dirty="0" smtClean="0">
                          <a:latin typeface="Georgia" pitchFamily="18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Georgia" pitchFamily="18" charset="0"/>
                        </a:rPr>
                        <a:t>1 </a:t>
                      </a:r>
                      <a:r>
                        <a:rPr lang="ru-RU" sz="900" b="1" dirty="0">
                          <a:latin typeface="Georgia" pitchFamily="18" charset="0"/>
                        </a:rPr>
                        <a:t>участник</a:t>
                      </a:r>
                      <a:endParaRPr lang="ru-RU" sz="800" b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393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900" dirty="0">
                          <a:latin typeface="Georgia" pitchFamily="18" charset="0"/>
                        </a:rPr>
                        <a:t>Воронежский областной конкурс юных исследователей в области химии, физики и информатики «Дерзай быть мудрым»</a:t>
                      </a:r>
                      <a:endParaRPr lang="ru-RU" sz="8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Georgia" pitchFamily="18" charset="0"/>
                        </a:rPr>
                        <a:t>победитель</a:t>
                      </a:r>
                      <a:endParaRPr lang="ru-RU" sz="800" b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393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900" dirty="0">
                          <a:latin typeface="Georgia" pitchFamily="18" charset="0"/>
                        </a:rPr>
                        <a:t>Региональный конкурс исследовательских работ младших школьников «Будь экспериментатором!» АНО ИЦАО  г. Воронеж</a:t>
                      </a:r>
                      <a:endParaRPr lang="ru-RU" sz="8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Georgia" pitchFamily="18" charset="0"/>
                        </a:rPr>
                        <a:t>призер</a:t>
                      </a:r>
                      <a:endParaRPr lang="ru-RU" sz="800" b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305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900" dirty="0">
                          <a:latin typeface="Georgia" pitchFamily="18" charset="0"/>
                        </a:rPr>
                        <a:t>Областная (в рамках Всероссийской) заочная олимпиада «Планета Земля. Взгляд из космоса»</a:t>
                      </a:r>
                      <a:endParaRPr lang="ru-RU" sz="8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Georgia" pitchFamily="18" charset="0"/>
                        </a:rPr>
                        <a:t>победитель</a:t>
                      </a:r>
                      <a:endParaRPr lang="ru-RU" sz="800" b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393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900">
                          <a:latin typeface="Georgia" pitchFamily="18" charset="0"/>
                        </a:rPr>
                        <a:t>Всероссийская олимпиада учебных и научно-исследовательских проектов детей и молодёжи «Человек-Земля-Космос» «СОЗВЕЗДИЕ»</a:t>
                      </a:r>
                      <a:endParaRPr lang="ru-RU" sz="8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Georgia" pitchFamily="18" charset="0"/>
                        </a:rPr>
                        <a:t>призёр</a:t>
                      </a:r>
                      <a:endParaRPr lang="ru-RU" sz="800" b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305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900">
                          <a:latin typeface="Georgia" pitchFamily="18" charset="0"/>
                        </a:rPr>
                        <a:t>Всероссийская открытая конференция учащихся "Шаги в науку" </a:t>
                      </a:r>
                      <a:endParaRPr lang="ru-RU" sz="8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Georgia" pitchFamily="18" charset="0"/>
                        </a:rPr>
                        <a:t>1 победитель, </a:t>
                      </a:r>
                      <a:endParaRPr lang="ru-RU" sz="900" b="1" dirty="0" smtClean="0">
                        <a:latin typeface="Georg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Georgia" pitchFamily="18" charset="0"/>
                        </a:rPr>
                        <a:t>1 </a:t>
                      </a:r>
                      <a:r>
                        <a:rPr lang="ru-RU" sz="900" b="1" dirty="0">
                          <a:latin typeface="Georgia" pitchFamily="18" charset="0"/>
                        </a:rPr>
                        <a:t>призёр</a:t>
                      </a:r>
                      <a:endParaRPr lang="ru-RU" sz="800" b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39390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900" dirty="0">
                          <a:latin typeface="Georgia" pitchFamily="18" charset="0"/>
                        </a:rPr>
                        <a:t>Всероссийский проект «Лучшая исследовательская работа в </a:t>
                      </a:r>
                      <a:r>
                        <a:rPr lang="ru-RU" sz="900" dirty="0" smtClean="0">
                          <a:latin typeface="Georgia" pitchFamily="18" charset="0"/>
                        </a:rPr>
                        <a:t>естественнонаучной </a:t>
                      </a:r>
                      <a:r>
                        <a:rPr lang="ru-RU" sz="900" dirty="0">
                          <a:latin typeface="Georgia" pitchFamily="18" charset="0"/>
                        </a:rPr>
                        <a:t>и технической области» МАН «Интеллект будущего»</a:t>
                      </a:r>
                      <a:endParaRPr lang="ru-RU" sz="8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Georgia" pitchFamily="18" charset="0"/>
                        </a:rPr>
                        <a:t>1 победитель, </a:t>
                      </a:r>
                      <a:endParaRPr lang="ru-RU" sz="900" b="1" dirty="0" smtClean="0">
                        <a:latin typeface="Georg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Georgia" pitchFamily="18" charset="0"/>
                        </a:rPr>
                        <a:t>1 </a:t>
                      </a:r>
                      <a:r>
                        <a:rPr lang="ru-RU" sz="900" b="1" dirty="0">
                          <a:latin typeface="Georgia" pitchFamily="18" charset="0"/>
                        </a:rPr>
                        <a:t>призёр</a:t>
                      </a:r>
                      <a:endParaRPr lang="ru-RU" sz="800" b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60418" name="Picture 2" descr="G:\Мой сайт РЯХОВСКАЯ НВ\Мой сайт РЯХОВСКАЯ НВ\Фотогаллерея\Катя Пономарёва - победитель муниципального этапа Врероссийской предметной олимпиады по физике. награду вручае глава района В.И.Авдее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22792">
            <a:off x="2321385" y="4323290"/>
            <a:ext cx="766570" cy="7665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0419" name="Picture 3" descr="G:\Мой сайт РЯХОВСКАЯ НВ\Мой сайт РЯХОВСКАЯ НВ\Фотогаллерея\МАН Шаги в науку 13-15 мая 2015\IMG_20150515_1227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3795886"/>
            <a:ext cx="1008112" cy="7560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2699792" y="411510"/>
            <a:ext cx="6444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C00000"/>
                </a:solidFill>
                <a:latin typeface="Georgia" pitchFamily="18" charset="0"/>
              </a:rPr>
              <a:t>Участие в очных конкурсах и конференциях </a:t>
            </a:r>
          </a:p>
          <a:p>
            <a:pPr algn="ctr"/>
            <a:r>
              <a:rPr lang="ru-RU" sz="1200" b="1" i="1" dirty="0" smtClean="0">
                <a:solidFill>
                  <a:srgbClr val="C00000"/>
                </a:solidFill>
                <a:latin typeface="Georgia" pitchFamily="18" charset="0"/>
              </a:rPr>
              <a:t>различного уровня  (за 3 года)</a:t>
            </a:r>
            <a:endParaRPr lang="ru-RU" sz="12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699542"/>
            <a:ext cx="2594234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039146">
            <a:off x="83811" y="3345413"/>
            <a:ext cx="749171" cy="10932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0" descr="C:\Users\OK\Desktop\Алина Дугаева - победитель, муниципальная ученическая научно-практическая конференция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3579862"/>
            <a:ext cx="576064" cy="7063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286317">
            <a:off x="727150" y="3968781"/>
            <a:ext cx="678957" cy="9875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43808" y="0"/>
            <a:ext cx="3411511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Внеурочная деятельность</a:t>
            </a:r>
            <a:endParaRPr lang="ru-RU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411510"/>
            <a:ext cx="2957861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Georgia" pitchFamily="18" charset="0"/>
              </a:rPr>
              <a:t>Классное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latin typeface="Georgia" pitchFamily="18" charset="0"/>
              </a:rPr>
              <a:t>руководство</a:t>
            </a:r>
            <a:endParaRPr lang="ru-RU" sz="1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95936" y="483518"/>
            <a:ext cx="4237057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НОУ</a:t>
            </a:r>
            <a:r>
              <a:rPr lang="ru-RU" sz="1800" b="1" dirty="0" smtClean="0"/>
              <a:t> </a:t>
            </a:r>
            <a:r>
              <a:rPr lang="ru-RU" sz="1800" b="1" dirty="0" smtClean="0">
                <a:solidFill>
                  <a:srgbClr val="C00000"/>
                </a:solidFill>
                <a:latin typeface="Georgia" pitchFamily="18" charset="0"/>
              </a:rPr>
              <a:t>«Альфа- общество первых»</a:t>
            </a:r>
            <a:endParaRPr lang="ru-RU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0965" name="Picture 5" descr="http://annaschool3.ru/_ph/2/2/983544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361" y="1491630"/>
            <a:ext cx="1140279" cy="621255"/>
          </a:xfrm>
          <a:prstGeom prst="rect">
            <a:avLst/>
          </a:prstGeom>
          <a:noFill/>
        </p:spPr>
      </p:pic>
      <p:pic>
        <p:nvPicPr>
          <p:cNvPr id="40971" name="Picture 11" descr="http://annaschool3.ru/_ph/3/2/6277798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715766"/>
            <a:ext cx="906454" cy="531369"/>
          </a:xfrm>
          <a:prstGeom prst="rect">
            <a:avLst/>
          </a:prstGeom>
          <a:noFill/>
        </p:spPr>
      </p:pic>
      <p:pic>
        <p:nvPicPr>
          <p:cNvPr id="40975" name="Picture 15" descr="http://annaschool3.ru/_ph/2/889327531.jpg"/>
          <p:cNvPicPr>
            <a:picLocks noChangeAspect="1" noChangeArrowheads="1"/>
          </p:cNvPicPr>
          <p:nvPr/>
        </p:nvPicPr>
        <p:blipFill>
          <a:blip r:embed="rId6" cstate="print">
            <a:lum bright="-30000"/>
          </a:blip>
          <a:srcRect/>
          <a:stretch>
            <a:fillRect/>
          </a:stretch>
        </p:blipFill>
        <p:spPr bwMode="auto">
          <a:xfrm>
            <a:off x="2555776" y="2643758"/>
            <a:ext cx="720080" cy="662269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4932040" y="1131590"/>
            <a:ext cx="3960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u="sng" dirty="0" smtClean="0">
                <a:solidFill>
                  <a:schemeClr val="tx1"/>
                </a:solidFill>
                <a:latin typeface="Georgia" pitchFamily="18" charset="0"/>
              </a:rPr>
              <a:t>Темы исследований :</a:t>
            </a:r>
          </a:p>
          <a:p>
            <a:r>
              <a:rPr lang="ru-RU" sz="1200" b="1" dirty="0" smtClean="0">
                <a:latin typeface="Georgia" pitchFamily="18" charset="0"/>
              </a:rPr>
              <a:t>2015-2016 г.«Физика вокруг нас»</a:t>
            </a:r>
            <a:endParaRPr lang="ru-RU" sz="1200" dirty="0" smtClean="0">
              <a:latin typeface="Georgia" pitchFamily="18" charset="0"/>
            </a:endParaRPr>
          </a:p>
          <a:p>
            <a:r>
              <a:rPr lang="ru-RU" sz="1200" b="1" i="1" dirty="0" smtClean="0">
                <a:solidFill>
                  <a:schemeClr val="tx1"/>
                </a:solidFill>
                <a:latin typeface="Georgia" pitchFamily="18" charset="0"/>
              </a:rPr>
              <a:t>2016-2017г.: </a:t>
            </a:r>
            <a:r>
              <a:rPr lang="ru-RU" sz="1200" b="1" dirty="0" smtClean="0">
                <a:latin typeface="Georgia" pitchFamily="18" charset="0"/>
              </a:rPr>
              <a:t>«Физика в моих увлечениях»</a:t>
            </a:r>
            <a:endParaRPr lang="ru-RU" sz="1200" b="1" i="1" dirty="0" smtClean="0">
              <a:solidFill>
                <a:schemeClr val="tx1"/>
              </a:solidFill>
              <a:latin typeface="Georgia" pitchFamily="18" charset="0"/>
            </a:endParaRPr>
          </a:p>
          <a:p>
            <a:r>
              <a:rPr lang="ru-RU" sz="1200" b="1" i="1" dirty="0" smtClean="0">
                <a:solidFill>
                  <a:schemeClr val="tx1"/>
                </a:solidFill>
                <a:latin typeface="Georgia" pitchFamily="18" charset="0"/>
              </a:rPr>
              <a:t>2017-2018г.: </a:t>
            </a:r>
            <a:r>
              <a:rPr lang="ru-RU" sz="1200" b="1" dirty="0" smtClean="0">
                <a:latin typeface="Georgia" pitchFamily="18" charset="0"/>
              </a:rPr>
              <a:t>«Поиск большого в малом»</a:t>
            </a:r>
            <a:endParaRPr lang="ru-RU" sz="1200" b="1" i="1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995936" y="915566"/>
            <a:ext cx="3960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Наше кредо </a:t>
            </a:r>
            <a:r>
              <a:rPr lang="ru-RU" sz="1200" b="1" dirty="0" smtClean="0">
                <a:latin typeface="Georgia" pitchFamily="18" charset="0"/>
              </a:rPr>
              <a:t>: </a:t>
            </a:r>
            <a:r>
              <a:rPr lang="ru-RU" sz="1200" b="1" dirty="0" smtClean="0">
                <a:solidFill>
                  <a:srgbClr val="C00000"/>
                </a:solidFill>
                <a:latin typeface="Georgia" pitchFamily="18" charset="0"/>
              </a:rPr>
              <a:t>«Успех не приходит к тебе, ты сам идешь к успеху» </a:t>
            </a:r>
            <a:endParaRPr lang="ru-RU" sz="12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0977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1923678"/>
            <a:ext cx="1152128" cy="48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79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843558"/>
            <a:ext cx="936104" cy="6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1" name="Picture 21" descr="C:\Users\OK\Desktop\поездкав воронежский биосферный заповедник 30.05.1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2139702"/>
            <a:ext cx="1008112" cy="557056"/>
          </a:xfrm>
          <a:prstGeom prst="rect">
            <a:avLst/>
          </a:prstGeom>
          <a:noFill/>
        </p:spPr>
      </p:pic>
      <p:pic>
        <p:nvPicPr>
          <p:cNvPr id="40982" name="Picture 2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6" y="915566"/>
            <a:ext cx="864096" cy="506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3" descr="D:\Новая папка\Zf_13kSHAgo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39752" y="987574"/>
            <a:ext cx="936104" cy="526559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5652120" y="1851670"/>
            <a:ext cx="216024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Georgia" pitchFamily="18" charset="0"/>
              </a:rPr>
              <a:t>Фестивали индивидуальных </a:t>
            </a:r>
          </a:p>
          <a:p>
            <a:r>
              <a:rPr lang="ru-RU" sz="1200" dirty="0" smtClean="0">
                <a:latin typeface="Georgia" pitchFamily="18" charset="0"/>
              </a:rPr>
              <a:t>достижений, стендовые </a:t>
            </a:r>
          </a:p>
          <a:p>
            <a:r>
              <a:rPr lang="ru-RU" sz="1200" dirty="0" smtClean="0">
                <a:latin typeface="Georgia" pitchFamily="18" charset="0"/>
              </a:rPr>
              <a:t>защиты проектов,</a:t>
            </a:r>
          </a:p>
          <a:p>
            <a:r>
              <a:rPr lang="ru-RU" sz="1200" dirty="0" smtClean="0">
                <a:latin typeface="Georgia" pitchFamily="18" charset="0"/>
              </a:rPr>
              <a:t>творческие стажировки.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7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88024" y="2355726"/>
            <a:ext cx="771930" cy="584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986" name="Picture 2" descr="http://annaschool3.ru/_ph/3/2/56688963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47864" y="2643758"/>
            <a:ext cx="585345" cy="720080"/>
          </a:xfrm>
          <a:prstGeom prst="rect">
            <a:avLst/>
          </a:prstGeom>
          <a:noFill/>
        </p:spPr>
      </p:pic>
      <p:pic>
        <p:nvPicPr>
          <p:cNvPr id="41988" name="Picture 4" descr="http://annaschool3.ru/_ph/3/803314630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75856" y="1563638"/>
            <a:ext cx="792088" cy="470605"/>
          </a:xfrm>
          <a:prstGeom prst="rect">
            <a:avLst/>
          </a:prstGeom>
          <a:noFill/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91880" y="2067694"/>
            <a:ext cx="720080" cy="50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16" cstate="print"/>
          <a:srcRect l="43011" t="11111" b="11111"/>
          <a:stretch>
            <a:fillRect/>
          </a:stretch>
        </p:blipFill>
        <p:spPr bwMode="auto">
          <a:xfrm>
            <a:off x="1403648" y="2715766"/>
            <a:ext cx="1081437" cy="504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1" name="Прямоугольник 30"/>
          <p:cNvSpPr/>
          <p:nvPr/>
        </p:nvSpPr>
        <p:spPr>
          <a:xfrm>
            <a:off x="107504" y="3363838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Georgia" pitchFamily="18" charset="0"/>
              </a:rPr>
              <a:t>Формировании позитивного социального опыта </a:t>
            </a:r>
          </a:p>
          <a:p>
            <a:pPr algn="ctr"/>
            <a:r>
              <a:rPr lang="ru-RU" sz="1200" b="1" dirty="0" smtClean="0">
                <a:latin typeface="Georgia" pitchFamily="18" charset="0"/>
              </a:rPr>
              <a:t>у обучающихся  и развитии  их ключевых  компетенции </a:t>
            </a:r>
            <a:endParaRPr lang="ru-RU" sz="1200" dirty="0">
              <a:latin typeface="Georgia" pitchFamily="18" charset="0"/>
            </a:endParaRPr>
          </a:p>
        </p:txBody>
      </p: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11560" y="4011910"/>
            <a:ext cx="2664296" cy="9756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4" name="Прямоугольник 33"/>
          <p:cNvSpPr/>
          <p:nvPr/>
        </p:nvSpPr>
        <p:spPr>
          <a:xfrm>
            <a:off x="1259632" y="1635646"/>
            <a:ext cx="2160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Georgia" pitchFamily="18" charset="0"/>
              </a:rPr>
              <a:t>Поездки, экскурсии,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Georgia" pitchFamily="18" charset="0"/>
              </a:rPr>
              <a:t> творческие дела,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Georgia" pitchFamily="18" charset="0"/>
              </a:rPr>
              <a:t>участие в акциях, проектах,</a:t>
            </a:r>
            <a:r>
              <a:rPr lang="ru-RU" sz="1200" dirty="0" smtClean="0">
                <a:latin typeface="Georgia" pitchFamily="18" charset="0"/>
              </a:rPr>
              <a:t> решение проблем местного социума, волонтёрство.</a:t>
            </a:r>
          </a:p>
        </p:txBody>
      </p:sp>
      <p:pic>
        <p:nvPicPr>
          <p:cNvPr id="39" name="Рисунок 38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956376" y="915566"/>
            <a:ext cx="504056" cy="504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" name="Picture 11" descr="D:\для сайта  конкурс\фотографии с коференции 26.12.17\20171202_094840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68344" y="1923678"/>
            <a:ext cx="384043" cy="576064"/>
          </a:xfrm>
          <a:prstGeom prst="rect">
            <a:avLst/>
          </a:prstGeom>
          <a:noFill/>
        </p:spPr>
      </p:pic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100392" y="1923678"/>
            <a:ext cx="360040" cy="63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Рисунок 40" descr="sLJHBD5JEs8.jpg"/>
          <p:cNvPicPr/>
          <p:nvPr/>
        </p:nvPicPr>
        <p:blipFill>
          <a:blip r:embed="rId21" cstate="print"/>
          <a:srcRect/>
          <a:stretch>
            <a:fillRect/>
          </a:stretch>
        </p:blipFill>
        <p:spPr>
          <a:xfrm>
            <a:off x="8388424" y="2427734"/>
            <a:ext cx="576064" cy="50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2" name="Прямоугольник 41"/>
          <p:cNvSpPr/>
          <p:nvPr/>
        </p:nvSpPr>
        <p:spPr>
          <a:xfrm>
            <a:off x="4788024" y="2931790"/>
            <a:ext cx="337143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Georgia" pitchFamily="18" charset="0"/>
              </a:rPr>
              <a:t>Пропедевтические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latin typeface="Georgia" pitchFamily="18" charset="0"/>
              </a:rPr>
              <a:t>курсы</a:t>
            </a:r>
            <a:endParaRPr lang="ru-RU" sz="1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535488" y="3291830"/>
            <a:ext cx="460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Georgia" pitchFamily="18" charset="0"/>
              </a:rPr>
              <a:t>5-е классы </a:t>
            </a:r>
            <a:r>
              <a:rPr lang="ru-RU" sz="1200" dirty="0" smtClean="0">
                <a:latin typeface="Georgia" pitchFamily="18" charset="0"/>
              </a:rPr>
              <a:t>«Основы исследовательской деятельности»</a:t>
            </a:r>
          </a:p>
          <a:p>
            <a:r>
              <a:rPr lang="ru-RU" sz="1200" b="1" i="1" dirty="0" smtClean="0">
                <a:solidFill>
                  <a:schemeClr val="tx1"/>
                </a:solidFill>
                <a:latin typeface="Georgia" pitchFamily="18" charset="0"/>
              </a:rPr>
              <a:t> 5 (кадетский ) класс </a:t>
            </a:r>
            <a:r>
              <a:rPr lang="ru-RU" sz="1200" dirty="0" smtClean="0">
                <a:latin typeface="Georgia" pitchFamily="18" charset="0"/>
              </a:rPr>
              <a:t>«Увлекательная физика»</a:t>
            </a:r>
            <a:endParaRPr lang="ru-RU" sz="1200" i="1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067944" y="3795886"/>
            <a:ext cx="440697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Georgia" pitchFamily="18" charset="0"/>
              </a:rPr>
              <a:t>Внеурочные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latin typeface="Georgia" pitchFamily="18" charset="0"/>
              </a:rPr>
              <a:t>занятия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latin typeface="Georgia" pitchFamily="18" charset="0"/>
              </a:rPr>
              <a:t>по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latin typeface="Georgia" pitchFamily="18" charset="0"/>
              </a:rPr>
              <a:t>предмету</a:t>
            </a:r>
            <a:endParaRPr lang="ru-RU" sz="1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1993" name="Picture 9" descr="C:\Users\OK\Desktop\20171202_122518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596336" y="2499742"/>
            <a:ext cx="504056" cy="392044"/>
          </a:xfrm>
          <a:prstGeom prst="rect">
            <a:avLst/>
          </a:prstGeom>
          <a:noFill/>
        </p:spPr>
      </p:pic>
      <p:sp>
        <p:nvSpPr>
          <p:cNvPr id="45" name="Прямоугольник 44"/>
          <p:cNvSpPr/>
          <p:nvPr/>
        </p:nvSpPr>
        <p:spPr>
          <a:xfrm>
            <a:off x="5220072" y="4227934"/>
            <a:ext cx="2592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Georgia" pitchFamily="18" charset="0"/>
              </a:rPr>
              <a:t>5 -6-е классы </a:t>
            </a:r>
          </a:p>
          <a:p>
            <a:r>
              <a:rPr lang="ru-RU" sz="1200" dirty="0" smtClean="0">
                <a:latin typeface="Georgia" pitchFamily="18" charset="0"/>
              </a:rPr>
              <a:t>«Занимательное естествознание»</a:t>
            </a:r>
          </a:p>
          <a:p>
            <a:pPr algn="ctr"/>
            <a:r>
              <a:rPr lang="ru-RU" sz="1200" dirty="0" smtClean="0">
                <a:latin typeface="Georgia" pitchFamily="18" charset="0"/>
              </a:rPr>
              <a:t>(общеинтеллектуальное направление)</a:t>
            </a:r>
          </a:p>
          <a:p>
            <a:r>
              <a:rPr lang="ru-RU" sz="1200" b="1" i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endParaRPr lang="ru-RU" sz="1200" i="1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41995" name="Picture 11" descr="https://zelenograd-portal.ru/files/images/items/3/3625z43c6fa7b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283968" y="4227934"/>
            <a:ext cx="973047" cy="6879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6" name="Рисунок 45"/>
          <p:cNvPicPr/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740352" y="4227934"/>
            <a:ext cx="1080120" cy="8435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8460432" y="1851670"/>
            <a:ext cx="611113" cy="34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dirty="0"/>
          </a:p>
        </p:txBody>
      </p:sp>
      <p:pic>
        <p:nvPicPr>
          <p:cNvPr id="6" name="Picture 2" descr="https://ourmind.ru/wp-content/uploads/2016/10/bgPic1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987574"/>
            <a:ext cx="1152128" cy="7974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63888" y="1851670"/>
            <a:ext cx="2448272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Интеграция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627534"/>
            <a:ext cx="38058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>
                <a:latin typeface="Georgia" pitchFamily="18" charset="0"/>
              </a:rPr>
              <a:t>6 класс. </a:t>
            </a:r>
            <a:r>
              <a:rPr lang="ru-RU" sz="1200" b="1" dirty="0" smtClean="0">
                <a:latin typeface="Georgia" pitchFamily="18" charset="0"/>
              </a:rPr>
              <a:t>«Исследовательская деятельность»</a:t>
            </a:r>
          </a:p>
          <a:p>
            <a:pPr algn="ctr"/>
            <a:r>
              <a:rPr lang="ru-RU" sz="1200" dirty="0" smtClean="0">
                <a:latin typeface="Georgia" pitchFamily="18" charset="0"/>
              </a:rPr>
              <a:t>7 класс. </a:t>
            </a:r>
            <a:r>
              <a:rPr lang="ru-RU" sz="1200" b="1" dirty="0" smtClean="0">
                <a:latin typeface="Georgia" pitchFamily="18" charset="0"/>
              </a:rPr>
              <a:t>«Исследовательская деятельность»</a:t>
            </a:r>
          </a:p>
          <a:p>
            <a:pPr algn="ctr"/>
            <a:r>
              <a:rPr lang="ru-RU" sz="1200" dirty="0" smtClean="0">
                <a:latin typeface="Georgia" pitchFamily="18" charset="0"/>
              </a:rPr>
              <a:t>8 класс</a:t>
            </a:r>
            <a:r>
              <a:rPr lang="ru-RU" sz="1200" b="1" dirty="0" smtClean="0">
                <a:latin typeface="Georgia" pitchFamily="18" charset="0"/>
              </a:rPr>
              <a:t>.«Практическая физика»</a:t>
            </a:r>
          </a:p>
          <a:p>
            <a:pPr algn="ctr"/>
            <a:r>
              <a:rPr lang="ru-RU" sz="1200" dirty="0" smtClean="0">
                <a:latin typeface="Georgia" pitchFamily="18" charset="0"/>
              </a:rPr>
              <a:t>9 класс. </a:t>
            </a:r>
            <a:r>
              <a:rPr lang="ru-RU" sz="1200" b="1" dirty="0" smtClean="0">
                <a:latin typeface="Georgia" pitchFamily="18" charset="0"/>
              </a:rPr>
              <a:t>«Физика вокруг нас»</a:t>
            </a:r>
            <a:endParaRPr lang="ru-RU" sz="1200" dirty="0"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96136" y="195486"/>
            <a:ext cx="2973891" cy="33855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Интегрированные курсы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195486"/>
            <a:ext cx="294183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Интегрированные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проекты и исследования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2283718"/>
            <a:ext cx="2088232" cy="33855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Сотрудничество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2643758"/>
            <a:ext cx="1736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latin typeface="Georgia" pitchFamily="18" charset="0"/>
              </a:rPr>
              <a:t>МКОУ ДО </a:t>
            </a:r>
          </a:p>
          <a:p>
            <a:pPr algn="ctr"/>
            <a:r>
              <a:rPr lang="ru-RU" sz="1200" dirty="0" smtClean="0">
                <a:latin typeface="Georgia" pitchFamily="18" charset="0"/>
              </a:rPr>
              <a:t>«Аннинская ДЮСШ»</a:t>
            </a:r>
            <a:endParaRPr lang="ru-RU" sz="1200" dirty="0">
              <a:latin typeface="Georgia" pitchFamily="18" charset="0"/>
            </a:endParaRPr>
          </a:p>
        </p:txBody>
      </p:sp>
      <p:pic>
        <p:nvPicPr>
          <p:cNvPr id="6146" name="Picture 2" descr="https://anna-sport.nubex.ru/_data/img/781ed3e539c37f0486f454ca74722a57__960x300__doc-5332-ph-block_slider_5332-5336-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075806"/>
            <a:ext cx="1186049" cy="579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1619672" y="2643758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Georgia" pitchFamily="18" charset="0"/>
              </a:rPr>
              <a:t>Патриотический клуб </a:t>
            </a:r>
          </a:p>
          <a:p>
            <a:pPr algn="ctr"/>
            <a:r>
              <a:rPr lang="ru-RU" sz="1200" dirty="0" smtClean="0">
                <a:latin typeface="Georgia" pitchFamily="18" charset="0"/>
              </a:rPr>
              <a:t>военно-спортивной </a:t>
            </a:r>
          </a:p>
          <a:p>
            <a:pPr algn="ctr"/>
            <a:r>
              <a:rPr lang="ru-RU" sz="1200" dirty="0" smtClean="0">
                <a:latin typeface="Georgia" pitchFamily="18" charset="0"/>
              </a:rPr>
              <a:t>направленности «Купола»</a:t>
            </a:r>
            <a:endParaRPr lang="ru-RU" sz="1200" dirty="0">
              <a:latin typeface="Georgia" pitchFamily="18" charset="0"/>
            </a:endParaRPr>
          </a:p>
        </p:txBody>
      </p:sp>
      <p:pic>
        <p:nvPicPr>
          <p:cNvPr id="16" name="Picture 2" descr="C:\Users\OK\Desktop\клуб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91830"/>
            <a:ext cx="1656184" cy="7770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OK\Desktop\описание полета стрелы  с точки зрения физзикиспортивного лука\350d1abad26927a2d1d65d47145783f7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3507854"/>
            <a:ext cx="1152128" cy="689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0" y="4155926"/>
            <a:ext cx="3888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Georgia" pitchFamily="18" charset="0"/>
              </a:rPr>
              <a:t>Территориальный отдел Управления Роспотребнадзора </a:t>
            </a:r>
            <a:r>
              <a:rPr lang="ru-RU" sz="1200" dirty="0" smtClean="0">
                <a:latin typeface="Georgia" pitchFamily="18" charset="0"/>
              </a:rPr>
              <a:t>по Воронежской области</a:t>
            </a:r>
          </a:p>
          <a:p>
            <a:r>
              <a:rPr lang="ru-RU" sz="1200" dirty="0" smtClean="0">
                <a:latin typeface="Georgia" pitchFamily="18" charset="0"/>
              </a:rPr>
              <a:t> в Аннинском, Бутурлиновском, Таловском, Эртильском районах</a:t>
            </a:r>
            <a:endParaRPr lang="ru-RU" sz="1200" dirty="0">
              <a:latin typeface="Georgia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4155926"/>
            <a:ext cx="576064" cy="8808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944" y="4155926"/>
            <a:ext cx="613354" cy="864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3779912" y="2355726"/>
            <a:ext cx="2305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Georgia" pitchFamily="18" charset="0"/>
              </a:rPr>
              <a:t>Глобальная </a:t>
            </a:r>
          </a:p>
          <a:p>
            <a:r>
              <a:rPr lang="ru-RU" sz="1200" b="1" dirty="0" smtClean="0">
                <a:latin typeface="Georgia" pitchFamily="18" charset="0"/>
              </a:rPr>
              <a:t>школьная лаборатория </a:t>
            </a:r>
            <a:r>
              <a:rPr lang="ru-RU" sz="1200" dirty="0" smtClean="0">
                <a:latin typeface="Georgia" pitchFamily="18" charset="0"/>
              </a:rPr>
              <a:t>– </a:t>
            </a:r>
          </a:p>
          <a:p>
            <a:r>
              <a:rPr lang="ru-RU" sz="1200" dirty="0" err="1" smtClean="0">
                <a:latin typeface="Georgia" pitchFamily="18" charset="0"/>
              </a:rPr>
              <a:t>ГлобалЛаб</a:t>
            </a:r>
            <a:endParaRPr lang="ru-RU" sz="1200" dirty="0">
              <a:latin typeface="Georgia" pitchFamily="18" charset="0"/>
            </a:endParaRPr>
          </a:p>
        </p:txBody>
      </p:sp>
      <p:pic>
        <p:nvPicPr>
          <p:cNvPr id="23" name="Рисунок 22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95936" y="3003798"/>
            <a:ext cx="1656184" cy="360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8" name="Picture 4" descr="ÐÐµÑ Ð¾Ð¿Ð¸ÑÐ°Ð½Ð¸Ñ ÑÐ¾ÑÐ¾.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67944" y="3003798"/>
            <a:ext cx="360040" cy="360040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107504" y="843558"/>
            <a:ext cx="360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Georgia" pitchFamily="18" charset="0"/>
              </a:rPr>
              <a:t>«Школьный шум: проблемы и пути решения»</a:t>
            </a:r>
            <a:r>
              <a:rPr lang="ru-RU" sz="1200" dirty="0" smtClean="0">
                <a:solidFill>
                  <a:schemeClr val="tx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tx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«Физика парашютного прыжка»</a:t>
            </a:r>
            <a:endParaRPr lang="ru-RU" sz="1200" dirty="0" smtClean="0">
              <a:solidFill>
                <a:schemeClr val="tx1"/>
              </a:solidFill>
              <a:latin typeface="Georgia" pitchFamily="18" charset="0"/>
              <a:ea typeface="Times New Roman" pitchFamily="18" charset="0"/>
              <a:cs typeface="Times New Roman"/>
            </a:endParaRP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tx1"/>
                </a:solidFill>
                <a:latin typeface="Georgia" pitchFamily="18" charset="0"/>
                <a:cs typeface="Times New Roman"/>
              </a:rPr>
              <a:t>«Исследование физических основ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Georgia" pitchFamily="18" charset="0"/>
                <a:cs typeface="Times New Roman"/>
              </a:rPr>
              <a:t>стрельбы  из лука»</a:t>
            </a:r>
            <a:endParaRPr lang="ru-RU" sz="1200" dirty="0" smtClean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«Изучение теплопроводности твердых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веществ на примере чайных кружек»</a:t>
            </a:r>
            <a:endParaRPr lang="ru-RU" sz="1200" dirty="0" smtClean="0">
              <a:solidFill>
                <a:schemeClr val="tx1"/>
              </a:solidFill>
              <a:latin typeface="Georgia" pitchFamily="18" charset="0"/>
            </a:endParaRPr>
          </a:p>
          <a:p>
            <a:endParaRPr lang="ru-RU" sz="1200" dirty="0" smtClean="0">
              <a:solidFill>
                <a:schemeClr val="tx1"/>
              </a:solidFill>
              <a:latin typeface="Georgia" pitchFamily="18" charset="0"/>
              <a:cs typeface="Times New Roman"/>
            </a:endParaRPr>
          </a:p>
        </p:txBody>
      </p:sp>
      <p:pic>
        <p:nvPicPr>
          <p:cNvPr id="30" name="Рисунок 29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59832" y="987574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15816" y="1995686"/>
            <a:ext cx="616131" cy="4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43808" y="1419622"/>
            <a:ext cx="654409" cy="420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131840" y="483518"/>
            <a:ext cx="575789" cy="45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https://pp.userapi.com/c625820/v625820775/23fcf/5ktpANZovpk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372200" y="2427733"/>
            <a:ext cx="2376264" cy="2253353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6156176" y="1635646"/>
            <a:ext cx="2616422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Межпредметная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интеграция на уроках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164288" y="3507854"/>
            <a:ext cx="8194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Физика</a:t>
            </a:r>
            <a:endParaRPr lang="ru-RU" sz="1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112949" y="2931790"/>
            <a:ext cx="10310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Georgia" pitchFamily="18" charset="0"/>
              </a:rPr>
              <a:t>Искусство</a:t>
            </a:r>
            <a:endParaRPr lang="ru-RU" sz="1200" b="1" dirty="0">
              <a:latin typeface="Georgia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164288" y="2571750"/>
            <a:ext cx="9925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Georgia" pitchFamily="18" charset="0"/>
              </a:rPr>
              <a:t>Химия </a:t>
            </a:r>
          </a:p>
          <a:p>
            <a:pPr algn="ctr"/>
            <a:r>
              <a:rPr lang="ru-RU" sz="1200" b="1" dirty="0" smtClean="0">
                <a:latin typeface="Georgia" pitchFamily="18" charset="0"/>
              </a:rPr>
              <a:t>и биология</a:t>
            </a:r>
            <a:endParaRPr lang="ru-RU" sz="12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020272" y="4587974"/>
            <a:ext cx="12025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Georgia" pitchFamily="18" charset="0"/>
              </a:rPr>
              <a:t>Математика</a:t>
            </a:r>
            <a:endParaRPr lang="ru-RU" sz="1200" b="1" dirty="0"/>
          </a:p>
        </p:txBody>
      </p:sp>
      <p:cxnSp>
        <p:nvCxnSpPr>
          <p:cNvPr id="44" name="Прямая со стрелкой 43"/>
          <p:cNvCxnSpPr/>
          <p:nvPr/>
        </p:nvCxnSpPr>
        <p:spPr>
          <a:xfrm flipH="1">
            <a:off x="7452320" y="3939902"/>
            <a:ext cx="72008" cy="7200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endCxn id="40" idx="2"/>
          </p:cNvCxnSpPr>
          <p:nvPr/>
        </p:nvCxnSpPr>
        <p:spPr>
          <a:xfrm flipV="1">
            <a:off x="8028384" y="3208789"/>
            <a:ext cx="600091" cy="29906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7812360" y="3723878"/>
            <a:ext cx="11224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latin typeface="Georgia" pitchFamily="18" charset="0"/>
              </a:rPr>
              <a:t>История </a:t>
            </a:r>
          </a:p>
          <a:p>
            <a:pPr algn="ctr"/>
            <a:r>
              <a:rPr lang="ru-RU" sz="1200" b="1" dirty="0" smtClean="0">
                <a:latin typeface="Georgia" pitchFamily="18" charset="0"/>
              </a:rPr>
              <a:t>и </a:t>
            </a:r>
          </a:p>
          <a:p>
            <a:pPr algn="ctr"/>
            <a:r>
              <a:rPr lang="ru-RU" sz="1200" b="1" dirty="0" smtClean="0">
                <a:latin typeface="Georgia" pitchFamily="18" charset="0"/>
              </a:rPr>
              <a:t>литература</a:t>
            </a:r>
            <a:endParaRPr lang="ru-RU" sz="1200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6300192" y="3795886"/>
            <a:ext cx="11224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latin typeface="Georgia" pitchFamily="18" charset="0"/>
              </a:rPr>
              <a:t>География </a:t>
            </a:r>
          </a:p>
          <a:p>
            <a:pPr algn="ctr"/>
            <a:r>
              <a:rPr lang="ru-RU" sz="1200" b="1" dirty="0" smtClean="0">
                <a:latin typeface="Georgia" pitchFamily="18" charset="0"/>
              </a:rPr>
              <a:t>и </a:t>
            </a:r>
          </a:p>
          <a:p>
            <a:pPr algn="ctr"/>
            <a:r>
              <a:rPr lang="ru-RU" sz="1200" b="1" dirty="0" smtClean="0">
                <a:latin typeface="Georgia" pitchFamily="18" charset="0"/>
              </a:rPr>
              <a:t>экология</a:t>
            </a:r>
            <a:endParaRPr lang="ru-RU" sz="1200" b="1" dirty="0"/>
          </a:p>
        </p:txBody>
      </p:sp>
      <p:cxnSp>
        <p:nvCxnSpPr>
          <p:cNvPr id="54" name="Прямая со стрелкой 53"/>
          <p:cNvCxnSpPr/>
          <p:nvPr/>
        </p:nvCxnSpPr>
        <p:spPr>
          <a:xfrm flipH="1" flipV="1">
            <a:off x="6300192" y="3147814"/>
            <a:ext cx="792088" cy="2880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2" name="Picture 8" descr="http://2.bp.blogspot.com/-NuMaCCac8PE/UHHORxPOk5I/AAAAAAAAAOU/5MHnQDRrUHU/s1600/%D0%91%D0%B5%D0%B7%D1%8B%D0%BC%D1%8F%D0%BD%D0%BD%D1%8B%D0%B923%D0%BA%D0%B0%D0%B8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716016" y="3507854"/>
            <a:ext cx="1604750" cy="1152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54" name="Picture 10" descr="http://lobbyo.ru/wp-content/uploads/2016/08/obrazovanie-2025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0"/>
            <a:ext cx="1074839" cy="956639"/>
          </a:xfrm>
          <a:prstGeom prst="rect">
            <a:avLst/>
          </a:prstGeom>
          <a:noFill/>
        </p:spPr>
      </p:pic>
      <p:sp>
        <p:nvSpPr>
          <p:cNvPr id="45" name="Прямоугольник 44"/>
          <p:cNvSpPr/>
          <p:nvPr/>
        </p:nvSpPr>
        <p:spPr>
          <a:xfrm>
            <a:off x="6156176" y="2859782"/>
            <a:ext cx="6687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ОБЖ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195486"/>
            <a:ext cx="3243196" cy="40011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Педагогический опыт</a:t>
            </a:r>
          </a:p>
        </p:txBody>
      </p:sp>
      <p:pic>
        <p:nvPicPr>
          <p:cNvPr id="5" name="Picture 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11466">
            <a:off x="1882254" y="2458934"/>
            <a:ext cx="489869" cy="69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1995686"/>
            <a:ext cx="486670" cy="68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699542"/>
            <a:ext cx="1512168" cy="864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419872" y="1779662"/>
            <a:ext cx="2605200" cy="2912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u="sng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7"/>
              </a:rPr>
              <a:t>https://nato03093.wixsite.com/mysite</a:t>
            </a:r>
            <a:endParaRPr lang="ru-RU" sz="7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19872" y="1563638"/>
            <a:ext cx="2584362" cy="2872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 smtClean="0">
                <a:latin typeface="Georgia" pitchFamily="18" charset="0"/>
                <a:ea typeface="Times New Roman"/>
                <a:cs typeface="Times New Roman"/>
              </a:rPr>
              <a:t>Ссылка на собственный сайт</a:t>
            </a:r>
            <a:endParaRPr lang="ru-RU" sz="1200" dirty="0">
              <a:latin typeface="Georgia" pitchFamily="18" charset="0"/>
              <a:ea typeface="Times New Roman"/>
              <a:cs typeface="Times New Roman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951563">
            <a:off x="8225684" y="992871"/>
            <a:ext cx="707201" cy="10154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843558"/>
            <a:ext cx="745807" cy="10506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467544" y="1995686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Georgia" pitchFamily="18" charset="0"/>
              </a:rPr>
              <a:t>Участие в конференциях , </a:t>
            </a:r>
          </a:p>
          <a:p>
            <a:r>
              <a:rPr lang="ru-RU" sz="1200" b="1" dirty="0" smtClean="0">
                <a:solidFill>
                  <a:schemeClr val="tx1"/>
                </a:solidFill>
                <a:latin typeface="Georgia" pitchFamily="18" charset="0"/>
              </a:rPr>
              <a:t>семинарах, вебинарах и медиамарах.</a:t>
            </a:r>
            <a:endParaRPr lang="ru-RU" sz="12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18" name="Picture 2" descr="G:\Мой сайт РЯХОВСКАЯ НВ\Мой сайт РЯХОВСКАЯ НВ\Фотогаллерея\1 сентября 2017 года, первый раз в 5 класс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966621">
            <a:off x="826692" y="1102497"/>
            <a:ext cx="544873" cy="826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837371">
            <a:off x="2362478" y="1044406"/>
            <a:ext cx="576064" cy="856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47664" y="987574"/>
            <a:ext cx="603250" cy="844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323528" y="555526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Georgia" pitchFamily="18" charset="0"/>
              </a:rPr>
              <a:t>Выступление на методических </a:t>
            </a:r>
          </a:p>
          <a:p>
            <a:r>
              <a:rPr lang="ru-RU" sz="1200" b="1" dirty="0" smtClean="0">
                <a:solidFill>
                  <a:schemeClr val="tx1"/>
                </a:solidFill>
                <a:latin typeface="Georgia" pitchFamily="18" charset="0"/>
              </a:rPr>
              <a:t>объединениях, педагогических советах</a:t>
            </a:r>
            <a:r>
              <a:rPr lang="en-US" sz="1200" b="1" dirty="0" smtClean="0">
                <a:solidFill>
                  <a:schemeClr val="tx1"/>
                </a:solidFill>
                <a:latin typeface="Georgia" pitchFamily="18" charset="0"/>
              </a:rPr>
              <a:t>.</a:t>
            </a:r>
            <a:endParaRPr lang="ru-RU" sz="12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372200" y="555526"/>
            <a:ext cx="2232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Georgia" pitchFamily="18" charset="0"/>
              </a:rPr>
              <a:t>Печатные публикации</a:t>
            </a:r>
            <a:endParaRPr lang="ru-RU" sz="12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512" y="1059582"/>
            <a:ext cx="561300" cy="3971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571750"/>
            <a:ext cx="827584" cy="61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5576" y="2643758"/>
            <a:ext cx="792088" cy="61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9512" y="1491630"/>
            <a:ext cx="603611" cy="42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475656" y="2931790"/>
            <a:ext cx="936104" cy="42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Прямоугольник 30"/>
          <p:cNvSpPr/>
          <p:nvPr/>
        </p:nvSpPr>
        <p:spPr>
          <a:xfrm>
            <a:off x="6156176" y="1995686"/>
            <a:ext cx="25811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Georgia" pitchFamily="18" charset="0"/>
              </a:rPr>
              <a:t>Публикации в сети интернет</a:t>
            </a:r>
            <a:endParaRPr lang="ru-RU" sz="12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228184" y="3075806"/>
            <a:ext cx="23397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1216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http://infourok.ru/site/upload</a:t>
            </a:r>
            <a:endParaRPr lang="ru-RU" sz="1200" b="1" dirty="0" smtClean="0">
              <a:solidFill>
                <a:srgbClr val="1216A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092280" y="2211710"/>
            <a:ext cx="473517" cy="66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15" descr="F:\Мои достяжения\format_A4_document_100156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427734"/>
            <a:ext cx="504056" cy="70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2" descr="F:\Мои достяжения\format_A4_document_833423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355726"/>
            <a:ext cx="512445" cy="71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F:\Мои достяжения\format_A4_document_825408.jpg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16416" y="2283718"/>
            <a:ext cx="476191" cy="67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1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444208" y="2283718"/>
            <a:ext cx="6330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876256" y="2715766"/>
            <a:ext cx="674313" cy="432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6156176" y="3291830"/>
            <a:ext cx="25944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b="1" dirty="0" smtClean="0">
                <a:solidFill>
                  <a:srgbClr val="1216AE"/>
                </a:solidFill>
                <a:latin typeface="Times New Roman" pitchFamily="18" charset="0"/>
                <a:cs typeface="Times New Roman" pitchFamily="18" charset="0"/>
                <a:hlinkClick r:id="rId25"/>
              </a:rPr>
              <a:t>https://</a:t>
            </a:r>
            <a:r>
              <a:rPr lang="ru-RU" sz="1200" b="1" dirty="0" err="1" smtClean="0">
                <a:solidFill>
                  <a:srgbClr val="1216AE"/>
                </a:solidFill>
                <a:latin typeface="Times New Roman" pitchFamily="18" charset="0"/>
                <a:cs typeface="Times New Roman" pitchFamily="18" charset="0"/>
                <a:hlinkClick r:id="rId25"/>
              </a:rPr>
              <a:t>контрольные-работы.рф</a:t>
            </a:r>
            <a:endParaRPr lang="ru-RU" sz="1200" b="1" dirty="0" smtClean="0">
              <a:solidFill>
                <a:srgbClr val="1216A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 rot="410109">
            <a:off x="7439723" y="884516"/>
            <a:ext cx="750585" cy="104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Прямоугольник 34"/>
          <p:cNvSpPr/>
          <p:nvPr/>
        </p:nvSpPr>
        <p:spPr>
          <a:xfrm>
            <a:off x="74134" y="3291830"/>
            <a:ext cx="4353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Georgia" pitchFamily="18" charset="0"/>
              </a:rPr>
              <a:t>Работа в составе конкурсного жюри, экспертной деятельности</a:t>
            </a:r>
            <a:r>
              <a:rPr lang="ru-RU" sz="1200" b="1" dirty="0" smtClean="0">
                <a:solidFill>
                  <a:srgbClr val="C00000"/>
                </a:solidFill>
              </a:rPr>
              <a:t>.</a:t>
            </a:r>
            <a:endParaRPr lang="ru-RU" sz="12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563888" y="1995686"/>
            <a:ext cx="2718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Georgia" pitchFamily="18" charset="0"/>
              </a:rPr>
              <a:t>Непрерывность 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Georgia" pitchFamily="18" charset="0"/>
              </a:rPr>
              <a:t>профессионального развития</a:t>
            </a:r>
            <a:endParaRPr lang="ru-RU" sz="12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51520" y="3723877"/>
            <a:ext cx="3960440" cy="13201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 rot="21007403">
            <a:off x="3742664" y="2482589"/>
            <a:ext cx="679694" cy="4640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563888" y="2643758"/>
            <a:ext cx="576064" cy="4114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4427984" y="2427734"/>
            <a:ext cx="1595181" cy="24997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2411760" y="2571750"/>
            <a:ext cx="537980" cy="8007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3203848" y="2859782"/>
            <a:ext cx="648072" cy="44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" name="Прямоугольник 55"/>
          <p:cNvSpPr/>
          <p:nvPr/>
        </p:nvSpPr>
        <p:spPr>
          <a:xfrm>
            <a:off x="6012160" y="3579862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Georgia" pitchFamily="18" charset="0"/>
              </a:rPr>
              <a:t>Участие в общественной жизни 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Georgia" pitchFamily="18" charset="0"/>
              </a:rPr>
              <a:t>социума</a:t>
            </a:r>
            <a:endParaRPr lang="ru-RU" sz="12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038" name="Picture 14" descr="http://xn--80aab3cacp.xn--p1ai/wp-content/uploads/2018/02/7.jp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6084168" y="3867894"/>
            <a:ext cx="936104" cy="624069"/>
          </a:xfrm>
          <a:prstGeom prst="rect">
            <a:avLst/>
          </a:prstGeom>
          <a:noFill/>
        </p:spPr>
      </p:pic>
      <p:pic>
        <p:nvPicPr>
          <p:cNvPr id="1039" name="Picture 15" descr="D:\Новая папка\20180823_122705.jp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7020272" y="4155926"/>
            <a:ext cx="552489" cy="832446"/>
          </a:xfrm>
          <a:prstGeom prst="rect">
            <a:avLst/>
          </a:prstGeom>
          <a:noFill/>
        </p:spPr>
      </p:pic>
      <p:pic>
        <p:nvPicPr>
          <p:cNvPr id="1041" name="Picture 17" descr="http://xn--80aab3cacp.xn--p1ai/wp-content/uploads/2018/02/16-8.jpg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8172400" y="3867894"/>
            <a:ext cx="785746" cy="576613"/>
          </a:xfrm>
          <a:prstGeom prst="rect">
            <a:avLst/>
          </a:prstGeom>
          <a:noFill/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7596336" y="4227934"/>
            <a:ext cx="576064" cy="80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3403">
            <a:off x="5933287" y="887769"/>
            <a:ext cx="81756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23478"/>
            <a:ext cx="5666936" cy="40011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Оценка педагогической деятельности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627534"/>
            <a:ext cx="5040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Georgia" pitchFamily="18" charset="0"/>
                <a:ea typeface="Times New Roman"/>
              </a:rPr>
              <a:t>Участие в </a:t>
            </a:r>
            <a:r>
              <a:rPr lang="ru-RU" b="1" smtClean="0">
                <a:solidFill>
                  <a:srgbClr val="C00000"/>
                </a:solidFill>
                <a:latin typeface="Georgia" pitchFamily="18" charset="0"/>
                <a:ea typeface="Times New Roman"/>
              </a:rPr>
              <a:t>профессиональных конкурсах  </a:t>
            </a:r>
            <a:r>
              <a:rPr lang="ru-RU" b="1" dirty="0" smtClean="0">
                <a:solidFill>
                  <a:srgbClr val="C00000"/>
                </a:solidFill>
                <a:latin typeface="Georgia" pitchFamily="18" charset="0"/>
                <a:ea typeface="Times New Roman"/>
              </a:rPr>
              <a:t>(3 года) 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122" name="AutoShape 2" descr="ÐÐµÐ´Ð°Ð³Ð¾Ð³Ð¸ÑÐµÑÐºÐ¾Ðµ Ð¿Ð°ÑÑÑÐ¾Ð»Ð¸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ÐÐµÐ´Ð°Ð³Ð¾Ð³Ð¸ÑÐµÑÐºÐ¾Ðµ Ð¿Ð°ÑÑÑÐ¾Ð»Ð¸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ÐÐµÐ´Ð°Ð³Ð¾Ð³Ð¸ÑÐµÑÐºÐ¾Ðµ Ð¿Ð°ÑÑÑÐ¾Ð»Ð¸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57487">
            <a:off x="864318" y="228213"/>
            <a:ext cx="736501" cy="104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339502"/>
            <a:ext cx="1089760" cy="77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4583" y="915566"/>
            <a:ext cx="111941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835696" y="987574"/>
          <a:ext cx="5689600" cy="289990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608512"/>
                <a:gridCol w="1081088"/>
              </a:tblGrid>
              <a:tr h="3526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Georgia" pitchFamily="18" charset="0"/>
                        </a:rPr>
                        <a:t>Название конкурса </a:t>
                      </a: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Georgia" pitchFamily="18" charset="0"/>
                        </a:rPr>
                        <a:t>Результат участия </a:t>
                      </a: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5289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Georgia" pitchFamily="18" charset="0"/>
                        </a:rPr>
                        <a:t>Всероссийский конкурс педагогов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Georgia" pitchFamily="18" charset="0"/>
                        </a:rPr>
                        <a:t>«Педагогическое портфолио»</a:t>
                      </a:r>
                      <a:r>
                        <a:rPr lang="ru-RU" sz="1200" baseline="0" dirty="0" smtClean="0">
                          <a:latin typeface="Georgia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Georgia" pitchFamily="18" charset="0"/>
                        </a:rPr>
                        <a:t>Тема: «Педагогическое портфолио учителя» </a:t>
                      </a:r>
                      <a:r>
                        <a:rPr lang="ru-RU" sz="1200" b="1" dirty="0" smtClean="0">
                          <a:latin typeface="Georgia" pitchFamily="18" charset="0"/>
                        </a:rPr>
                        <a:t>(2016 г)</a:t>
                      </a: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лауреат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 </a:t>
                      </a:r>
                      <a:r>
                        <a:rPr lang="en-U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I</a:t>
                      </a: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 степени</a:t>
                      </a: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9578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Georgia" pitchFamily="18" charset="0"/>
                        </a:rPr>
                        <a:t>Национальна образовательная программа</a:t>
                      </a:r>
                      <a:r>
                        <a:rPr lang="ru-RU" sz="1200" baseline="0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Georgia" pitchFamily="18" charset="0"/>
                        </a:rPr>
                        <a:t>«Интеллектуально-творческий потенциал России». Конкурс «Портфолио научного объединения учащихся». Номинация «Портфолио НОУ: история научного объединения, основные достижения» </a:t>
                      </a:r>
                      <a:r>
                        <a:rPr lang="ru-RU" sz="1200" b="1" dirty="0" smtClean="0">
                          <a:latin typeface="Georgia" pitchFamily="18" charset="0"/>
                        </a:rPr>
                        <a:t>(2017 г)</a:t>
                      </a: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лауреат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I</a:t>
                      </a: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 степени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Georgia" pitchFamily="18" charset="0"/>
                        </a:rPr>
                        <a:t>Муниципальный конкурс</a:t>
                      </a:r>
                      <a:r>
                        <a:rPr lang="ru-RU" sz="1200" baseline="0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Georgia" pitchFamily="18" charset="0"/>
                        </a:rPr>
                        <a:t>лучших педагогов образовательных организаций на грант главы Аннинского муниципального района (</a:t>
                      </a:r>
                      <a:r>
                        <a:rPr lang="ru-RU" sz="1200" b="1" dirty="0" smtClean="0">
                          <a:latin typeface="Georgia" pitchFamily="18" charset="0"/>
                        </a:rPr>
                        <a:t>2017 г)</a:t>
                      </a: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победитель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3796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Georgia" pitchFamily="18" charset="0"/>
                        </a:rPr>
                        <a:t>Муниципальный конкурс «Учитель года – 2018» </a:t>
                      </a:r>
                      <a:r>
                        <a:rPr lang="ru-RU" sz="1200" b="1" dirty="0" smtClean="0">
                          <a:latin typeface="Georgia" pitchFamily="18" charset="0"/>
                        </a:rPr>
                        <a:t>(2018 г)</a:t>
                      </a: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II</a:t>
                      </a: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 место</a:t>
                      </a: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412854">
            <a:off x="152199" y="1944245"/>
            <a:ext cx="725868" cy="102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34" name="AutoShape 14" descr="C:\Users\OK\Desktop\da9fb2_612a90be4a474421bc776a476deca2cb_mv2_d_4942_6999_s_4_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6" name="AutoShape 16" descr="https://apf.mail.ru/cgi-bin/readmsg/%D0%BF%D0%BE%D1%87%D0%B5%D1%82%D0%BD%D0%B0%D1%8F%20%D0%B3%D1%80%D0%B0%D0%BC%D0%BE%D1%82%D0%B0.jpg?id=15203390800000000906%3B0%3B1&amp;x-email=nato0309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160963">
            <a:off x="292486" y="806798"/>
            <a:ext cx="755129" cy="10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3983265"/>
            <a:ext cx="818380" cy="116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23920" y="3075806"/>
            <a:ext cx="720080" cy="110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96336" y="1491630"/>
            <a:ext cx="1008112" cy="73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526095">
            <a:off x="700985" y="1559081"/>
            <a:ext cx="1024600" cy="74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43" name="Picture 2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4328" y="2499742"/>
            <a:ext cx="1080120" cy="74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44" name="Picture 2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84168" y="3939902"/>
            <a:ext cx="733748" cy="105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67744" y="3939902"/>
            <a:ext cx="1167060" cy="101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45" name="Picture 2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355976" y="4155926"/>
            <a:ext cx="1728192" cy="8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46" name="Picture 2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028384" y="1995686"/>
            <a:ext cx="936104" cy="66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47" name="Picture 2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27584" y="4011910"/>
            <a:ext cx="683121" cy="96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596336" y="3435846"/>
            <a:ext cx="798175" cy="113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2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876256" y="3939902"/>
            <a:ext cx="792088" cy="109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50" name="Picture 30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043608" y="2355726"/>
            <a:ext cx="690478" cy="97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51" name="Picture 3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67544" y="2787774"/>
            <a:ext cx="720080" cy="101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52" name="Picture 3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79512" y="3291830"/>
            <a:ext cx="690477" cy="97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53" name="Picture 33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07505" y="3917427"/>
            <a:ext cx="720080" cy="101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Рисунок 33"/>
          <p:cNvPicPr/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475656" y="3939902"/>
            <a:ext cx="740009" cy="1118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8100392" y="4011910"/>
            <a:ext cx="748446" cy="104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2220</TotalTime>
  <Words>826</Words>
  <Application>Microsoft Office PowerPoint</Application>
  <PresentationFormat>Экран (16:9)</PresentationFormat>
  <Paragraphs>182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Juliet template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OK</dc:creator>
  <cp:lastModifiedBy>Image&amp;Matros ®</cp:lastModifiedBy>
  <cp:revision>243</cp:revision>
  <dcterms:modified xsi:type="dcterms:W3CDTF">2019-04-04T13:58:18Z</dcterms:modified>
</cp:coreProperties>
</file>