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1"/>
  </p:notesMasterIdLst>
  <p:sldIdLst>
    <p:sldId id="271" r:id="rId2"/>
    <p:sldId id="263" r:id="rId3"/>
    <p:sldId id="267" r:id="rId4"/>
    <p:sldId id="268" r:id="rId5"/>
    <p:sldId id="262" r:id="rId6"/>
    <p:sldId id="257" r:id="rId7"/>
    <p:sldId id="264" r:id="rId8"/>
    <p:sldId id="269" r:id="rId9"/>
    <p:sldId id="265" r:id="rId10"/>
    <p:sldId id="258" r:id="rId11"/>
    <p:sldId id="259" r:id="rId12"/>
    <p:sldId id="277" r:id="rId13"/>
    <p:sldId id="270" r:id="rId14"/>
    <p:sldId id="260" r:id="rId15"/>
    <p:sldId id="266" r:id="rId16"/>
    <p:sldId id="261" r:id="rId17"/>
    <p:sldId id="275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30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EA889-1D07-4A68-B5AC-4FC2ABF770B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78B7D-37D3-4D93-AB9C-C5BA5963F7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78B7D-37D3-4D93-AB9C-C5BA5963F70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34863B-3AC2-4BF9-BE5E-B6DD4061ED35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E7F0DB-127E-496F-AA1E-56FF03774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urok1.sch995.edusite.ru/images/p2_j0233967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Physicon\Open%20Physics%202.6.%20Part%201.%20Net\content\chapter1\section\paragraph23\theory.html" TargetMode="External"/><Relationship Id="rId2" Type="http://schemas.openxmlformats.org/officeDocument/2006/relationships/hyperlink" Target="file:///C:\Program%20Files\Physicon\Open%20Physics%202.6.%20Part%201.%20Net\content\scientist\newt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928934"/>
            <a:ext cx="6858000" cy="10668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Закон всемирного тяготения. Сила тяжести.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4572008"/>
            <a:ext cx="6781800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Глава  </a:t>
            </a:r>
            <a:r>
              <a:rPr lang="ru-RU" sz="4400" b="1" dirty="0" smtClean="0">
                <a:solidFill>
                  <a:srgbClr val="00B050"/>
                </a:solidFill>
              </a:rPr>
              <a:t>4</a:t>
            </a:r>
            <a:r>
              <a:rPr lang="ru-RU" sz="4400" b="1" dirty="0" smtClean="0">
                <a:solidFill>
                  <a:srgbClr val="00B050"/>
                </a:solidFill>
              </a:rPr>
              <a:t>.    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18" t="2604"/>
          <a:stretch>
            <a:fillRect/>
          </a:stretch>
        </p:blipFill>
        <p:spPr bwMode="auto">
          <a:xfrm>
            <a:off x="285720" y="0"/>
            <a:ext cx="8482785" cy="62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85789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Одним из проявлений силы всемирного тяготения является </a:t>
            </a:r>
            <a:r>
              <a:rPr lang="ru-RU" sz="2400" b="1" i="1" dirty="0" smtClean="0">
                <a:solidFill>
                  <a:srgbClr val="C00000"/>
                </a:solidFill>
              </a:rPr>
              <a:t>сила тяжести</a:t>
            </a:r>
            <a:r>
              <a:rPr lang="ru-RU" sz="2400" b="1" i="1" dirty="0" smtClean="0"/>
              <a:t>. 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омп\Мои документы\Мои рисунки\интердоска\08 ноября 2008_JPG\08 ноября 2008_5.jpg"/>
          <p:cNvPicPr>
            <a:picLocks noChangeAspect="1" noChangeArrowheads="1"/>
          </p:cNvPicPr>
          <p:nvPr/>
        </p:nvPicPr>
        <p:blipFill>
          <a:blip r:embed="rId2"/>
          <a:srcRect r="22168" b="35351"/>
          <a:stretch>
            <a:fillRect/>
          </a:stretch>
        </p:blipFill>
        <p:spPr bwMode="auto">
          <a:xfrm>
            <a:off x="500034" y="857232"/>
            <a:ext cx="8164819" cy="5086360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Program Files\Образовательные комплексы\Физика, 7-11 кл. Библиотека наглядных пособий\edu_phys\data\res\res71216BC9-21EA-4AA6-A83D-4194437D6C0A"/>
          <p:cNvPicPr>
            <a:picLocks noChangeAspect="1" noChangeArrowheads="1"/>
          </p:cNvPicPr>
          <p:nvPr/>
        </p:nvPicPr>
        <p:blipFill>
          <a:blip r:embed="rId2"/>
          <a:srcRect l="2330" t="25802" r="7582" b="25659"/>
          <a:stretch>
            <a:fillRect/>
          </a:stretch>
        </p:blipFill>
        <p:spPr bwMode="auto">
          <a:xfrm>
            <a:off x="214282" y="214290"/>
            <a:ext cx="8784016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995678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Диаграмма</a:t>
            </a:r>
          </a:p>
          <a:p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"Сила тяжести   на   разных   планетах«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Вопрос: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sz="3600" b="1" dirty="0" smtClean="0"/>
              <a:t>с чем связано такое различие значений силы тяжести?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Если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масса Земли,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ее радиус,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масса данного тела, то сила тяжести равна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 descr="C:\Program Files\Physicon\Open Physics 2.6. Part 1. Net\content\javagifs\63229980761133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1" y="1285860"/>
            <a:ext cx="3407856" cy="1643074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92893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где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Edwardian Script ITC" pitchFamily="66" charset="0"/>
                <a:cs typeface="Times New Roman" pitchFamily="18" charset="0"/>
              </a:rPr>
              <a:t>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–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ускорение свободного падения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 поверхности Земли: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429124" y="4429132"/>
          <a:ext cx="3651742" cy="1571636"/>
        </p:xfrm>
        <a:graphic>
          <a:graphicData uri="http://schemas.openxmlformats.org/presentationml/2006/ole">
            <p:oleObj spid="_x0000_s7170" name="Формула" r:id="rId4" imgW="1002960" imgH="4316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214415" y="4280425"/>
          <a:ext cx="2479318" cy="1720343"/>
        </p:xfrm>
        <a:graphic>
          <a:graphicData uri="http://schemas.openxmlformats.org/presentationml/2006/ole">
            <p:oleObj spid="_x0000_s7171" name="Формула" r:id="rId5" imgW="622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комп\Мои документы\Мои рисунки\интердоска\08 ноября 2008_JPG\08 ноября 2008_7.jpg"/>
          <p:cNvPicPr>
            <a:picLocks noChangeAspect="1" noChangeArrowheads="1"/>
          </p:cNvPicPr>
          <p:nvPr/>
        </p:nvPicPr>
        <p:blipFill>
          <a:blip r:embed="rId2"/>
          <a:srcRect t="8984" r="20703" b="30469"/>
          <a:stretch>
            <a:fillRect/>
          </a:stretch>
        </p:blipFill>
        <p:spPr bwMode="auto">
          <a:xfrm>
            <a:off x="714348" y="1000108"/>
            <a:ext cx="773432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комп\Мои документы\Мои рисунки\интердоска\08 ноября 2008_JPG\08 ноября 2008_6.jpg"/>
          <p:cNvPicPr>
            <a:picLocks noChangeAspect="1" noChangeArrowheads="1"/>
          </p:cNvPicPr>
          <p:nvPr/>
        </p:nvPicPr>
        <p:blipFill>
          <a:blip r:embed="rId2"/>
          <a:srcRect r="38281" b="19726"/>
          <a:stretch>
            <a:fillRect/>
          </a:stretch>
        </p:blipFill>
        <p:spPr bwMode="auto">
          <a:xfrm>
            <a:off x="1000100" y="500042"/>
            <a:ext cx="6019808" cy="58721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комп\Мои документы\Мои рисунки\интердоска\08 ноября 2008_01_TIFF\08 ноября 2008_01_3.tif"/>
          <p:cNvPicPr>
            <a:picLocks noChangeAspect="1" noChangeArrowheads="1"/>
          </p:cNvPicPr>
          <p:nvPr/>
        </p:nvPicPr>
        <p:blipFill>
          <a:blip r:embed="rId2"/>
          <a:srcRect l="3125" t="3125" r="22167" b="22656"/>
          <a:stretch>
            <a:fillRect/>
          </a:stretch>
        </p:blipFill>
        <p:spPr bwMode="auto">
          <a:xfrm>
            <a:off x="571472" y="285728"/>
            <a:ext cx="8286808" cy="617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300938" cy="9144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Давайте закрепим!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214422"/>
            <a:ext cx="6286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Два тела массой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кг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2·10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кг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находятся друг от друга на расстоянии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и притягиваются с силой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Чему равна сила притяжения тел массой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2·10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кг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4·10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кг, находящихся на том же расстоянии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68" y="1142984"/>
          <a:ext cx="1285884" cy="2257428"/>
        </p:xfrm>
        <a:graphic>
          <a:graphicData uri="http://schemas.openxmlformats.org/drawingml/2006/table">
            <a:tbl>
              <a:tblPr/>
              <a:tblGrid>
                <a:gridCol w="562574"/>
                <a:gridCol w="723310"/>
              </a:tblGrid>
              <a:tr h="564357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57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57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357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3857628"/>
            <a:ext cx="564357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Два тела массой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=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= 2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падают в безвоздушном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пространстве.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Сравните ускорения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этих тел.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857884" y="4071942"/>
          <a:ext cx="2643206" cy="1828800"/>
        </p:xfrm>
        <a:graphic>
          <a:graphicData uri="http://schemas.openxmlformats.org/drawingml/2006/table">
            <a:tbl>
              <a:tblPr/>
              <a:tblGrid>
                <a:gridCol w="1321603"/>
                <a:gridCol w="1321603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 = 2a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 = 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2400" b="1">
                          <a:solidFill>
                            <a:srgbClr val="C00000"/>
                          </a:solidFill>
                        </a:rPr>
                        <a:t> = 2a</a:t>
                      </a:r>
                      <a:r>
                        <a:rPr lang="en-US" sz="2400" b="1" baseline="-2500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400" b="1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 = 4a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Попробуем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пределить минимальный период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min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обращения спутника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нейтронной звезды, плотность вещества которой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= 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17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70819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§30-31</a:t>
            </a:r>
          </a:p>
          <a:p>
            <a:r>
              <a:rPr lang="ru-RU" sz="4800" b="1" dirty="0" smtClean="0"/>
              <a:t>Сборник задач Степановой</a:t>
            </a:r>
          </a:p>
          <a:p>
            <a:r>
              <a:rPr lang="ru-RU" sz="4800" b="1" dirty="0" smtClean="0"/>
              <a:t> № 141,144*,150</a:t>
            </a:r>
            <a:endParaRPr lang="ru-RU" sz="4800" dirty="0"/>
          </a:p>
        </p:txBody>
      </p:sp>
      <p:pic>
        <p:nvPicPr>
          <p:cNvPr id="1026" name="Picture 2" descr="C:\Documents and Settings\комп\Рабочий стол\10 класс\Механика.files\p2_j023396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61457"/>
            <a:ext cx="3143272" cy="308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77867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ГРАВИТАЦИОННОЕ ВЗАИМОДЕЙСТВИЕ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универсальное взаимодействие, свойственное всем телам Вселенной и проявляющееся в их взаимном притяжении друг к другу.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714488"/>
            <a:ext cx="671517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</a:rPr>
              <a:t>Является одним из четырех типов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</a:rPr>
              <a:t>фундаментальных взаимодействий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гравитационное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</a:rPr>
              <a:t>,</a:t>
            </a:r>
          </a:p>
          <a:p>
            <a:pPr lvl="3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слабое,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 электромагнитное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</a:rPr>
              <a:t>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 сильным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0504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</a:rPr>
              <a:t>В случае не слишком большой интенсивности и при медленном движении тел (</a:t>
            </a:r>
            <a:r>
              <a:rPr lang="en-US" sz="2400" i="1" dirty="0" smtClean="0">
                <a:latin typeface="+mj-lt"/>
              </a:rPr>
              <a:t>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Arial" pitchFamily="34" charset="0"/>
              </a:rPr>
              <a:t>) гравитационное взаимодействие подчиняется закону всемирного тяготения (И. Ньютон, 1687).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</a:rPr>
              <a:t> В общем случае гравитационное взаимодействие тел описывается общей теорией относительности (А. Эйнштейн, 1915). </a:t>
            </a:r>
          </a:p>
        </p:txBody>
      </p:sp>
      <p:pic>
        <p:nvPicPr>
          <p:cNvPr id="18435" name="Picture 3" descr="C:\Program Files\Образовательные комплексы\Физика, 7-11 кл. Библиотека наглядных пособий\edu_phys\data\res\res4CB87E85-9402-4992-99AE-ABF90856A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142984"/>
            <a:ext cx="2896772" cy="1953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Закон всемирного тяготения был открыт </a:t>
            </a:r>
            <a:r>
              <a:rPr lang="ru-RU" sz="2400" dirty="0" smtClean="0">
                <a:hlinkClick r:id="rId2" action="ppaction://hlinkfile"/>
              </a:rPr>
              <a:t>И. Ньютоном</a:t>
            </a:r>
            <a:r>
              <a:rPr lang="ru-RU" sz="2400" dirty="0" smtClean="0"/>
              <a:t> в 1682 году. Еще в 1665 году 23-летний Ньютон высказал предположение, что силы, удерживающие Луну на ее орбите, той же природы, что и силы, заставляющие яблоко падать на Землю. По его гипотезе между всеми телами Вселенной действуют силы притяжения (гравитационные силы), направленные по линии, соединяющей </a:t>
            </a:r>
            <a:r>
              <a:rPr lang="ru-RU" sz="2400" dirty="0" smtClean="0">
                <a:hlinkClick r:id="rId3" action="ppaction://hlinkfile"/>
              </a:rPr>
              <a:t>центры масс</a:t>
            </a:r>
            <a:r>
              <a:rPr lang="ru-RU" sz="2400" dirty="0" smtClean="0"/>
              <a:t> . У тела в виде однородного шара центр масс совпадает с центром шара.</a:t>
            </a:r>
            <a:endParaRPr lang="ru-RU" sz="2400" dirty="0"/>
          </a:p>
        </p:txBody>
      </p:sp>
      <p:pic>
        <p:nvPicPr>
          <p:cNvPr id="23554" name="Picture 2" descr="C:\Program Files\Physicon\Open Physics 2.6. Part 1. Net\content\chapter1\section\paragraph10\images\1-10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86124"/>
            <a:ext cx="5625743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При удалении от поверхности Земли сила земного тяготения и ускорение свободного падения изменяются обратно пропорционально квадрату расстояния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до центра Земли. Рис</a:t>
            </a:r>
            <a:r>
              <a:rPr lang="ru-RU" sz="2400" dirty="0" smtClean="0">
                <a:latin typeface="Arial" pitchFamily="34" charset="0"/>
              </a:rPr>
              <a:t>унок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иллюстрирует изменение силы тяготения, действующей на космонавта в космическом корабле при его удалении от Земли. </a:t>
            </a:r>
          </a:p>
        </p:txBody>
      </p:sp>
      <p:pic>
        <p:nvPicPr>
          <p:cNvPr id="12290" name="Picture 2" descr="C:\Program Files\Physicon\Open Physics 2.6. Part 1. Net\content\chapter1\section\paragraph10\images\1-10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7801510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4390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4572008"/>
            <a:ext cx="871543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ЗАКОН ВСЕМИРНОГО ТЯГОТЕНИЯ</a:t>
            </a:r>
          </a:p>
          <a:p>
            <a:r>
              <a:rPr lang="ru-RU" sz="2400" b="1" dirty="0" smtClean="0"/>
              <a:t>– сила гравитационного притяжения любых двух частиц (материальных точек) прямо пропорциональна произведению их масс и обратно пропорциональна квадрату расстояния между ними. </a:t>
            </a:r>
            <a:endParaRPr lang="ru-RU" sz="24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906" r="23095" b="20898"/>
          <a:stretch>
            <a:fillRect/>
          </a:stretch>
        </p:blipFill>
        <p:spPr bwMode="auto">
          <a:xfrm>
            <a:off x="785786" y="1004871"/>
            <a:ext cx="7981574" cy="585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Documents and Settings\комп\Мои документы\Мои рисунки\интердоска\09 ноября 2008_JPG\09 ноября 2008_3.jpg"/>
          <p:cNvPicPr>
            <a:picLocks noChangeAspect="1" noChangeArrowheads="1"/>
          </p:cNvPicPr>
          <p:nvPr/>
        </p:nvPicPr>
        <p:blipFill>
          <a:blip r:embed="rId3"/>
          <a:srcRect t="7368"/>
          <a:stretch>
            <a:fillRect/>
          </a:stretch>
        </p:blipFill>
        <p:spPr bwMode="auto">
          <a:xfrm>
            <a:off x="0" y="49368"/>
            <a:ext cx="9144000" cy="87930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28810" t="61823" r="15492" b="21908"/>
          <a:stretch>
            <a:fillRect/>
          </a:stretch>
        </p:blipFill>
        <p:spPr bwMode="auto">
          <a:xfrm>
            <a:off x="642909" y="714356"/>
            <a:ext cx="745812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857496"/>
            <a:ext cx="8286808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Гравитационная постоянная численно равна </a:t>
            </a:r>
          </a:p>
          <a:p>
            <a:r>
              <a:rPr lang="ru-RU" sz="3200" b="1" dirty="0" smtClean="0"/>
              <a:t>силе гравитационного притяжения двух тел, </a:t>
            </a:r>
          </a:p>
          <a:p>
            <a:r>
              <a:rPr lang="ru-RU" sz="3200" b="1" dirty="0" smtClean="0"/>
              <a:t>массой по 1 кг каждое , находящихся на </a:t>
            </a:r>
          </a:p>
          <a:p>
            <a:r>
              <a:rPr lang="ru-RU" sz="3200" b="1" dirty="0" smtClean="0"/>
              <a:t>расстоянии 1м одного от другого.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Многие явления в природе объясняются действием сил всемирного тяготения. </a:t>
            </a:r>
            <a:r>
              <a:rPr lang="ru-RU" sz="2400" b="1" i="1" dirty="0" smtClean="0"/>
              <a:t>Движение планет в Солнечной системе</a:t>
            </a:r>
            <a:r>
              <a:rPr lang="ru-RU" sz="2400" dirty="0" smtClean="0"/>
              <a:t>, </a:t>
            </a:r>
            <a:r>
              <a:rPr lang="ru-RU" sz="2400" b="1" i="1" dirty="0" smtClean="0"/>
              <a:t>искусственных спутников Земли</a:t>
            </a:r>
            <a:r>
              <a:rPr lang="ru-RU" sz="2400" dirty="0" smtClean="0"/>
              <a:t>, </a:t>
            </a:r>
            <a:r>
              <a:rPr lang="ru-RU" sz="2400" b="1" i="1" dirty="0" smtClean="0"/>
              <a:t>траектории полета баллистических ракет</a:t>
            </a:r>
            <a:r>
              <a:rPr lang="ru-RU" sz="2400" dirty="0" smtClean="0"/>
              <a:t>, </a:t>
            </a:r>
            <a:r>
              <a:rPr lang="ru-RU" sz="2400" b="1" i="1" dirty="0" smtClean="0"/>
              <a:t>движение тел вблизи поверхности Земли </a:t>
            </a:r>
            <a:r>
              <a:rPr lang="ru-RU" sz="2400" dirty="0" smtClean="0"/>
              <a:t>– все они находят объяснение на основе закона всемирного тяготения и законов динамики.</a:t>
            </a:r>
          </a:p>
        </p:txBody>
      </p:sp>
      <p:pic>
        <p:nvPicPr>
          <p:cNvPr id="8195" name="Picture 3" descr="C:\Program Files\Physicon\Open Physics 2.6. Part 1. Net\content\chapter1\section\paragraph17\images\1-17-2.gif"/>
          <p:cNvPicPr>
            <a:picLocks noChangeAspect="1" noChangeArrowheads="1"/>
          </p:cNvPicPr>
          <p:nvPr/>
        </p:nvPicPr>
        <p:blipFill>
          <a:blip r:embed="rId3"/>
          <a:srcRect l="4000" t="15000" r="7999" b="28750"/>
          <a:stretch>
            <a:fillRect/>
          </a:stretch>
        </p:blipFill>
        <p:spPr bwMode="auto">
          <a:xfrm>
            <a:off x="5214942" y="5143512"/>
            <a:ext cx="3571900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 descr="C:\Documents and Settings\комп\Мои документы\Мои рисунки\интердоска\09 ноября 2008_01_JPG\09 ноября 2008_01_1.jpg"/>
          <p:cNvPicPr>
            <a:picLocks noChangeAspect="1" noChangeArrowheads="1"/>
          </p:cNvPicPr>
          <p:nvPr/>
        </p:nvPicPr>
        <p:blipFill>
          <a:blip r:embed="rId4"/>
          <a:srcRect t="11719" r="39731" b="33035"/>
          <a:stretch>
            <a:fillRect/>
          </a:stretch>
        </p:blipFill>
        <p:spPr bwMode="auto">
          <a:xfrm>
            <a:off x="5357818" y="2285992"/>
            <a:ext cx="3429024" cy="2357454"/>
          </a:xfrm>
          <a:prstGeom prst="rect">
            <a:avLst/>
          </a:prstGeom>
          <a:noFill/>
        </p:spPr>
      </p:pic>
      <p:pic>
        <p:nvPicPr>
          <p:cNvPr id="9" name="Picture 1" descr="C:\Documents and Settings\комп\Мои документы\Мои рисунки\интердоска\08 ноября 2008_01_TIFF\08 ноября 2008_01_2.tif"/>
          <p:cNvPicPr>
            <a:picLocks noChangeAspect="1" noChangeArrowheads="1"/>
          </p:cNvPicPr>
          <p:nvPr/>
        </p:nvPicPr>
        <p:blipFill>
          <a:blip r:embed="rId5"/>
          <a:srcRect l="46392" t="66701" r="21649" b="3352"/>
          <a:stretch>
            <a:fillRect/>
          </a:stretch>
        </p:blipFill>
        <p:spPr bwMode="auto">
          <a:xfrm rot="16200000">
            <a:off x="-107189" y="4321975"/>
            <a:ext cx="2214578" cy="1571636"/>
          </a:xfrm>
          <a:prstGeom prst="rect">
            <a:avLst/>
          </a:prstGeom>
          <a:noFill/>
        </p:spPr>
      </p:pic>
      <p:pic>
        <p:nvPicPr>
          <p:cNvPr id="8197" name="Picture 5" descr="C:\Documents and Settings\комп\Рабочий стол\Clipart\Космос\00018972.jpg"/>
          <p:cNvPicPr>
            <a:picLocks noChangeAspect="1" noChangeArrowheads="1"/>
          </p:cNvPicPr>
          <p:nvPr/>
        </p:nvPicPr>
        <p:blipFill>
          <a:blip r:embed="rId6"/>
          <a:srcRect l="33594" t="17578" r="12500" b="18701"/>
          <a:stretch>
            <a:fillRect/>
          </a:stretch>
        </p:blipFill>
        <p:spPr bwMode="auto">
          <a:xfrm>
            <a:off x="1928794" y="2285992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комп\Мои документы\Мои рисунки\интердоска\09 ноября 2008_JPG\09 ноября 2008_4.jpg"/>
          <p:cNvPicPr>
            <a:picLocks noChangeAspect="1" noChangeArrowheads="1"/>
          </p:cNvPicPr>
          <p:nvPr/>
        </p:nvPicPr>
        <p:blipFill>
          <a:blip r:embed="rId2"/>
          <a:srcRect t="5357"/>
          <a:stretch>
            <a:fillRect/>
          </a:stretch>
        </p:blipFill>
        <p:spPr bwMode="auto">
          <a:xfrm>
            <a:off x="194082" y="5500702"/>
            <a:ext cx="8949918" cy="1185868"/>
          </a:xfrm>
          <a:prstGeom prst="rect">
            <a:avLst/>
          </a:prstGeom>
          <a:noFill/>
        </p:spPr>
      </p:pic>
      <p:pic>
        <p:nvPicPr>
          <p:cNvPr id="4" name="Picture 1" descr="C:\Documents and Settings\комп\Мои документы\Мои рисунки\интердоска\08 ноября 2008_01_TIFF\08 ноября 2008_01_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6929486" cy="52479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285</TotalTime>
  <Words>340</Words>
  <Application>Microsoft Office PowerPoint</Application>
  <PresentationFormat>Экран (4:3)</PresentationFormat>
  <Paragraphs>62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Начальная</vt:lpstr>
      <vt:lpstr>Формула</vt:lpstr>
      <vt:lpstr>Закон всемирного тяготения. Сила тяжести.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Давайте закрепим!</vt:lpstr>
      <vt:lpstr>Попробуем 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Fizika</cp:lastModifiedBy>
  <cp:revision>32</cp:revision>
  <dcterms:created xsi:type="dcterms:W3CDTF">2008-11-08T17:08:33Z</dcterms:created>
  <dcterms:modified xsi:type="dcterms:W3CDTF">2013-04-04T09:19:18Z</dcterms:modified>
</cp:coreProperties>
</file>