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3" r:id="rId2"/>
    <p:sldId id="265" r:id="rId3"/>
    <p:sldId id="266" r:id="rId4"/>
    <p:sldId id="267" r:id="rId5"/>
    <p:sldId id="273" r:id="rId6"/>
    <p:sldId id="270" r:id="rId7"/>
    <p:sldId id="271" r:id="rId8"/>
    <p:sldId id="274" r:id="rId9"/>
    <p:sldId id="272" r:id="rId10"/>
    <p:sldId id="304" r:id="rId11"/>
    <p:sldId id="301" r:id="rId12"/>
    <p:sldId id="276" r:id="rId13"/>
    <p:sldId id="261" r:id="rId14"/>
    <p:sldId id="305" r:id="rId15"/>
    <p:sldId id="278" r:id="rId16"/>
    <p:sldId id="279" r:id="rId17"/>
    <p:sldId id="257" r:id="rId18"/>
    <p:sldId id="282" r:id="rId19"/>
    <p:sldId id="281" r:id="rId20"/>
    <p:sldId id="275" r:id="rId21"/>
    <p:sldId id="280" r:id="rId22"/>
    <p:sldId id="284" r:id="rId23"/>
    <p:sldId id="285" r:id="rId24"/>
    <p:sldId id="287" r:id="rId25"/>
    <p:sldId id="289" r:id="rId26"/>
    <p:sldId id="286" r:id="rId27"/>
    <p:sldId id="288" r:id="rId28"/>
    <p:sldId id="290" r:id="rId29"/>
    <p:sldId id="293" r:id="rId30"/>
    <p:sldId id="296" r:id="rId31"/>
    <p:sldId id="295" r:id="rId32"/>
    <p:sldId id="297" r:id="rId33"/>
    <p:sldId id="308" r:id="rId34"/>
    <p:sldId id="306" r:id="rId35"/>
    <p:sldId id="298" r:id="rId36"/>
    <p:sldId id="2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19A02-7017-432D-8E3F-3FBA2B964A8B}" type="doc">
      <dgm:prSet loTypeId="urn:microsoft.com/office/officeart/2005/8/layout/vList3#1" loCatId="list" qsTypeId="urn:microsoft.com/office/officeart/2005/8/quickstyle/3d2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0B261D9-631A-4B09-873B-729E26A04067}">
      <dgm:prSet phldrT="[Текст]" custT="1"/>
      <dgm:spPr/>
      <dgm:t>
        <a:bodyPr/>
        <a:lstStyle/>
        <a:p>
          <a:pPr algn="r" rtl="0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Игра</a:t>
          </a:r>
        </a:p>
        <a:p>
          <a:pPr algn="r" rtl="0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 «Путешествие </a:t>
          </a:r>
        </a:p>
        <a:p>
          <a:pPr algn="r" rtl="0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в космос»</a:t>
          </a:r>
          <a:endParaRPr lang="ru-RU" sz="2400" b="1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0EE91-8CBA-4DA6-9B78-8DAAA9FC3306}" type="parTrans" cxnId="{F9029BC6-51EA-40DF-815F-5309F13EC631}">
      <dgm:prSet/>
      <dgm:spPr/>
      <dgm:t>
        <a:bodyPr/>
        <a:lstStyle/>
        <a:p>
          <a:endParaRPr lang="ru-RU"/>
        </a:p>
      </dgm:t>
    </dgm:pt>
    <dgm:pt modelId="{3995D035-2B35-438A-ACDF-75143848D83D}" type="sibTrans" cxnId="{F9029BC6-51EA-40DF-815F-5309F13EC631}">
      <dgm:prSet/>
      <dgm:spPr/>
      <dgm:t>
        <a:bodyPr/>
        <a:lstStyle/>
        <a:p>
          <a:endParaRPr lang="ru-RU"/>
        </a:p>
      </dgm:t>
    </dgm:pt>
    <dgm:pt modelId="{64C45FEB-0E13-4DA6-A180-18CB4D0CD7F3}">
      <dgm:prSet phldrT="[Текст]" custT="1"/>
      <dgm:spPr/>
      <dgm:t>
        <a:bodyPr/>
        <a:lstStyle/>
        <a:p>
          <a:pPr algn="r" rtl="0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Как ощутить состояние </a:t>
          </a:r>
        </a:p>
        <a:p>
          <a:pPr algn="r" rtl="0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невесомости на Земле?</a:t>
          </a:r>
          <a:endParaRPr lang="ru-RU" sz="2400" b="1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9FB8E33-A103-4B68-8D9A-997CFC6D4C1B}" type="parTrans" cxnId="{7D0B547D-A694-4631-A82D-4B9402140D07}">
      <dgm:prSet/>
      <dgm:spPr/>
      <dgm:t>
        <a:bodyPr/>
        <a:lstStyle/>
        <a:p>
          <a:endParaRPr lang="ru-RU"/>
        </a:p>
      </dgm:t>
    </dgm:pt>
    <dgm:pt modelId="{34CCF246-CD6A-449B-B3BA-400CDB339D06}" type="sibTrans" cxnId="{7D0B547D-A694-4631-A82D-4B9402140D07}">
      <dgm:prSet/>
      <dgm:spPr/>
      <dgm:t>
        <a:bodyPr/>
        <a:lstStyle/>
        <a:p>
          <a:endParaRPr lang="ru-RU"/>
        </a:p>
      </dgm:t>
    </dgm:pt>
    <dgm:pt modelId="{0BFBD88B-D4F9-4A43-BC0D-EA222D535159}">
      <dgm:prSet phldrT="[Текст]" custT="1"/>
      <dgm:spPr/>
      <dgm:t>
        <a:bodyPr/>
        <a:lstStyle/>
        <a:p>
          <a:pPr algn="l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Астрономия, </a:t>
          </a:r>
        </a:p>
        <a:p>
          <a:pPr algn="l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химия, физика, </a:t>
          </a:r>
        </a:p>
        <a:p>
          <a:pPr algn="l"/>
          <a:r>
            <a:rPr lang="ru-RU" sz="2400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история…</a:t>
          </a:r>
          <a:endParaRPr lang="ru-RU" sz="2400" b="1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4919B32-4B41-472D-ABA5-30D10B2DE483}" type="parTrans" cxnId="{59170CD6-322D-411D-835A-3BFC8D4E1C39}">
      <dgm:prSet/>
      <dgm:spPr/>
      <dgm:t>
        <a:bodyPr/>
        <a:lstStyle/>
        <a:p>
          <a:endParaRPr lang="ru-RU"/>
        </a:p>
      </dgm:t>
    </dgm:pt>
    <dgm:pt modelId="{5C2D5D81-535A-44AE-BA03-25C072801CE2}" type="sibTrans" cxnId="{59170CD6-322D-411D-835A-3BFC8D4E1C39}">
      <dgm:prSet/>
      <dgm:spPr/>
      <dgm:t>
        <a:bodyPr/>
        <a:lstStyle/>
        <a:p>
          <a:endParaRPr lang="ru-RU"/>
        </a:p>
      </dgm:t>
    </dgm:pt>
    <dgm:pt modelId="{A6F66CE5-F361-4DE9-AD7A-6621D32AC65B}">
      <dgm:prSet phldrT="[Текст]" custT="1"/>
      <dgm:spPr/>
      <dgm:t>
        <a:bodyPr/>
        <a:lstStyle/>
        <a:p>
          <a:pPr algn="r"/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Работа с </a:t>
          </a:r>
        </a:p>
        <a:p>
          <a:pPr algn="r"/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дневником </a:t>
          </a:r>
        </a:p>
        <a:p>
          <a:pPr algn="r"/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Королёва.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20723674-9F14-4BB5-A54E-3FA29D718E90}" type="parTrans" cxnId="{5FDDED61-0A10-4859-A42F-54CFF9A025F4}">
      <dgm:prSet/>
      <dgm:spPr/>
      <dgm:t>
        <a:bodyPr/>
        <a:lstStyle/>
        <a:p>
          <a:endParaRPr lang="ru-RU"/>
        </a:p>
      </dgm:t>
    </dgm:pt>
    <dgm:pt modelId="{FC131A91-0415-4DD9-9B97-BF1ACFA37ED1}" type="sibTrans" cxnId="{5FDDED61-0A10-4859-A42F-54CFF9A025F4}">
      <dgm:prSet/>
      <dgm:spPr/>
      <dgm:t>
        <a:bodyPr/>
        <a:lstStyle/>
        <a:p>
          <a:endParaRPr lang="ru-RU"/>
        </a:p>
      </dgm:t>
    </dgm:pt>
    <dgm:pt modelId="{C902A76D-A0F3-4A8E-9C35-A8B605719342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endParaRPr lang="ru-RU" sz="1600" dirty="0">
            <a:solidFill>
              <a:schemeClr val="tx1"/>
            </a:solidFill>
          </a:endParaRPr>
        </a:p>
      </dgm:t>
    </dgm:pt>
    <dgm:pt modelId="{B2D6C9FD-7B06-4239-8768-51820EEDA363}" type="parTrans" cxnId="{33C60EA9-FF9C-41B6-9D3E-B689AD86A7C0}">
      <dgm:prSet/>
      <dgm:spPr/>
      <dgm:t>
        <a:bodyPr/>
        <a:lstStyle/>
        <a:p>
          <a:endParaRPr lang="ru-RU"/>
        </a:p>
      </dgm:t>
    </dgm:pt>
    <dgm:pt modelId="{7B727A3E-DB99-4F76-AB2A-8511A534CD9D}" type="sibTrans" cxnId="{33C60EA9-FF9C-41B6-9D3E-B689AD86A7C0}">
      <dgm:prSet/>
      <dgm:spPr/>
      <dgm:t>
        <a:bodyPr/>
        <a:lstStyle/>
        <a:p>
          <a:endParaRPr lang="ru-RU"/>
        </a:p>
      </dgm:t>
    </dgm:pt>
    <dgm:pt modelId="{3042CE06-75AA-4F49-BCE3-A4F9CEA431FF}" type="pres">
      <dgm:prSet presAssocID="{D7519A02-7017-432D-8E3F-3FBA2B964A8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656B23-4979-43DB-9A99-A5976EA64185}" type="pres">
      <dgm:prSet presAssocID="{60B261D9-631A-4B09-873B-729E26A04067}" presName="composite" presStyleCnt="0"/>
      <dgm:spPr/>
    </dgm:pt>
    <dgm:pt modelId="{4369F6AE-758B-448C-BACB-B56C3EBC3C55}" type="pres">
      <dgm:prSet presAssocID="{60B261D9-631A-4B09-873B-729E26A04067}" presName="imgShp" presStyleLbl="fgImgPlace1" presStyleIdx="0" presStyleCnt="5" custScaleX="334327" custScaleY="190554" custLinFactX="-56221" custLinFactNeighborX="-100000" custLinFactNeighborY="-229"/>
      <dgm:spPr>
        <a:blipFill rotWithShape="0">
          <a:blip xmlns:r="http://schemas.openxmlformats.org/officeDocument/2006/relationships" r:embed="rId1" cstate="email">
            <a:lum bright="100000" contrast="10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</dgm:pt>
    <dgm:pt modelId="{AF4EEA7A-9921-4313-9FED-3B3E786F0C54}" type="pres">
      <dgm:prSet presAssocID="{60B261D9-631A-4B09-873B-729E26A04067}" presName="txShp" presStyleLbl="node1" presStyleIdx="0" presStyleCnt="5" custScaleX="105592" custScaleY="338808" custLinFactNeighborX="18666" custLinFactNeighborY="16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6D23E-2B8C-4CD0-8CF3-5AC81967C4A2}" type="pres">
      <dgm:prSet presAssocID="{3995D035-2B35-438A-ACDF-75143848D83D}" presName="spacing" presStyleCnt="0"/>
      <dgm:spPr/>
    </dgm:pt>
    <dgm:pt modelId="{80666C9E-13EC-4149-A959-6757956F93EB}" type="pres">
      <dgm:prSet presAssocID="{64C45FEB-0E13-4DA6-A180-18CB4D0CD7F3}" presName="composite" presStyleCnt="0"/>
      <dgm:spPr/>
    </dgm:pt>
    <dgm:pt modelId="{46DE2D3D-F93A-492F-A627-582E3909A22C}" type="pres">
      <dgm:prSet presAssocID="{64C45FEB-0E13-4DA6-A180-18CB4D0CD7F3}" presName="imgShp" presStyleLbl="fgImgPlace1" presStyleIdx="1" presStyleCnt="5" custScaleX="150701" custScaleY="97282" custLinFactX="-14270" custLinFactNeighborX="-100000" custLinFactNeighborY="318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74A897E-4C04-4897-9D1D-AA03750C5109}" type="pres">
      <dgm:prSet presAssocID="{64C45FEB-0E13-4DA6-A180-18CB4D0CD7F3}" presName="txShp" presStyleLbl="node1" presStyleIdx="1" presStyleCnt="5" custScaleX="118148" custScaleY="334762" custLinFactNeighborX="16114" custLinFactNeighborY="8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1FCAA-4A49-4D73-B275-7C6F8452100E}" type="pres">
      <dgm:prSet presAssocID="{34CCF246-CD6A-449B-B3BA-400CDB339D06}" presName="spacing" presStyleCnt="0"/>
      <dgm:spPr/>
    </dgm:pt>
    <dgm:pt modelId="{8D64ACC8-AEB3-4D71-9E45-95A85DC33080}" type="pres">
      <dgm:prSet presAssocID="{A6F66CE5-F361-4DE9-AD7A-6621D32AC65B}" presName="composite" presStyleCnt="0"/>
      <dgm:spPr/>
    </dgm:pt>
    <dgm:pt modelId="{EF272390-9161-48F3-9678-D2F69213CB6B}" type="pres">
      <dgm:prSet presAssocID="{A6F66CE5-F361-4DE9-AD7A-6621D32AC65B}" presName="imgShp" presStyleLbl="fgImgPlace1" presStyleIdx="2" presStyleCnt="5" custScaleX="159631" custScaleY="245322" custLinFactNeighborX="-81430" custLinFactNeighborY="2018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0D52B36-705E-4864-A7BE-93E7C67BAFD4}" type="pres">
      <dgm:prSet presAssocID="{A6F66CE5-F361-4DE9-AD7A-6621D32AC65B}" presName="txShp" presStyleLbl="node1" presStyleIdx="2" presStyleCnt="5" custScaleX="114911" custScaleY="318630" custLinFactNeighborX="17732" custLinFactNeighborY="1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0420B-7B36-4DCE-AFD7-08C36EA823CE}" type="pres">
      <dgm:prSet presAssocID="{FC131A91-0415-4DD9-9B97-BF1ACFA37ED1}" presName="spacing" presStyleCnt="0"/>
      <dgm:spPr/>
    </dgm:pt>
    <dgm:pt modelId="{B4B20825-CD16-4A3F-96A2-F6E69E56C7A5}" type="pres">
      <dgm:prSet presAssocID="{C902A76D-A0F3-4A8E-9C35-A8B605719342}" presName="composite" presStyleCnt="0"/>
      <dgm:spPr/>
    </dgm:pt>
    <dgm:pt modelId="{54B86C79-312E-4545-BB36-CCDCE2D23B8A}" type="pres">
      <dgm:prSet presAssocID="{C902A76D-A0F3-4A8E-9C35-A8B605719342}" presName="imgShp" presStyleLbl="fgImgPlace1" presStyleIdx="3" presStyleCnt="5" custScaleX="245637" custScaleY="177493" custLinFactNeighborX="-83801" custLinFactNeighborY="527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6F20B8-F836-49C1-834B-332B4A3A456B}" type="pres">
      <dgm:prSet presAssocID="{C902A76D-A0F3-4A8E-9C35-A8B605719342}" presName="txShp" presStyleLbl="node1" presStyleIdx="3" presStyleCnt="5" custScaleX="110944" custScaleY="345030" custLinFactNeighborX="16378" custLinFactNeighborY="-7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6CE04-7277-4E31-A49F-85C48E9340D0}" type="pres">
      <dgm:prSet presAssocID="{7B727A3E-DB99-4F76-AB2A-8511A534CD9D}" presName="spacing" presStyleCnt="0"/>
      <dgm:spPr/>
    </dgm:pt>
    <dgm:pt modelId="{2D4F396A-0959-4129-8FC4-FEEF97D6B67E}" type="pres">
      <dgm:prSet presAssocID="{0BFBD88B-D4F9-4A43-BC0D-EA222D535159}" presName="composite" presStyleCnt="0"/>
      <dgm:spPr/>
    </dgm:pt>
    <dgm:pt modelId="{E48462BE-9C25-4C15-82A6-8E083010B487}" type="pres">
      <dgm:prSet presAssocID="{0BFBD88B-D4F9-4A43-BC0D-EA222D535159}" presName="imgShp" presStyleLbl="fgImgPlace1" presStyleIdx="4" presStyleCnt="5" custScaleX="235549" custScaleY="118191" custLinFactNeighborX="-61176" custLinFactNeighborY="-1437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880C497-E0FF-4927-BC32-41EE5510468C}" type="pres">
      <dgm:prSet presAssocID="{0BFBD88B-D4F9-4A43-BC0D-EA222D535159}" presName="txShp" presStyleLbl="node1" presStyleIdx="4" presStyleCnt="5" custScaleX="108758" custScaleY="334696" custLinFactNeighborX="16581" custLinFactNeighborY="-14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10FC6A-9585-493A-A704-5E491BDFFB22}" type="presOf" srcId="{0BFBD88B-D4F9-4A43-BC0D-EA222D535159}" destId="{6880C497-E0FF-4927-BC32-41EE5510468C}" srcOrd="0" destOrd="0" presId="urn:microsoft.com/office/officeart/2005/8/layout/vList3#1"/>
    <dgm:cxn modelId="{7D0B547D-A694-4631-A82D-4B9402140D07}" srcId="{D7519A02-7017-432D-8E3F-3FBA2B964A8B}" destId="{64C45FEB-0E13-4DA6-A180-18CB4D0CD7F3}" srcOrd="1" destOrd="0" parTransId="{59FB8E33-A103-4B68-8D9A-997CFC6D4C1B}" sibTransId="{34CCF246-CD6A-449B-B3BA-400CDB339D06}"/>
    <dgm:cxn modelId="{5FDDED61-0A10-4859-A42F-54CFF9A025F4}" srcId="{D7519A02-7017-432D-8E3F-3FBA2B964A8B}" destId="{A6F66CE5-F361-4DE9-AD7A-6621D32AC65B}" srcOrd="2" destOrd="0" parTransId="{20723674-9F14-4BB5-A54E-3FA29D718E90}" sibTransId="{FC131A91-0415-4DD9-9B97-BF1ACFA37ED1}"/>
    <dgm:cxn modelId="{33C60EA9-FF9C-41B6-9D3E-B689AD86A7C0}" srcId="{D7519A02-7017-432D-8E3F-3FBA2B964A8B}" destId="{C902A76D-A0F3-4A8E-9C35-A8B605719342}" srcOrd="3" destOrd="0" parTransId="{B2D6C9FD-7B06-4239-8768-51820EEDA363}" sibTransId="{7B727A3E-DB99-4F76-AB2A-8511A534CD9D}"/>
    <dgm:cxn modelId="{ACDD7BFF-1231-4206-A91D-FCB1B2004DA5}" type="presOf" srcId="{D7519A02-7017-432D-8E3F-3FBA2B964A8B}" destId="{3042CE06-75AA-4F49-BCE3-A4F9CEA431FF}" srcOrd="0" destOrd="0" presId="urn:microsoft.com/office/officeart/2005/8/layout/vList3#1"/>
    <dgm:cxn modelId="{A1C63B33-C1E2-4387-B1F9-213B1984BD1F}" type="presOf" srcId="{A6F66CE5-F361-4DE9-AD7A-6621D32AC65B}" destId="{D0D52B36-705E-4864-A7BE-93E7C67BAFD4}" srcOrd="0" destOrd="0" presId="urn:microsoft.com/office/officeart/2005/8/layout/vList3#1"/>
    <dgm:cxn modelId="{33DCF7E9-AC97-496A-AD82-AABD563F35BF}" type="presOf" srcId="{60B261D9-631A-4B09-873B-729E26A04067}" destId="{AF4EEA7A-9921-4313-9FED-3B3E786F0C54}" srcOrd="0" destOrd="0" presId="urn:microsoft.com/office/officeart/2005/8/layout/vList3#1"/>
    <dgm:cxn modelId="{F9029BC6-51EA-40DF-815F-5309F13EC631}" srcId="{D7519A02-7017-432D-8E3F-3FBA2B964A8B}" destId="{60B261D9-631A-4B09-873B-729E26A04067}" srcOrd="0" destOrd="0" parTransId="{3B70EE91-8CBA-4DA6-9B78-8DAAA9FC3306}" sibTransId="{3995D035-2B35-438A-ACDF-75143848D83D}"/>
    <dgm:cxn modelId="{73FD9420-F521-442F-9C97-B82C9CA7DF89}" type="presOf" srcId="{64C45FEB-0E13-4DA6-A180-18CB4D0CD7F3}" destId="{A74A897E-4C04-4897-9D1D-AA03750C5109}" srcOrd="0" destOrd="0" presId="urn:microsoft.com/office/officeart/2005/8/layout/vList3#1"/>
    <dgm:cxn modelId="{E0F2A5F8-E05C-4331-A28C-9094F1747EB4}" type="presOf" srcId="{C902A76D-A0F3-4A8E-9C35-A8B605719342}" destId="{406F20B8-F836-49C1-834B-332B4A3A456B}" srcOrd="0" destOrd="0" presId="urn:microsoft.com/office/officeart/2005/8/layout/vList3#1"/>
    <dgm:cxn modelId="{59170CD6-322D-411D-835A-3BFC8D4E1C39}" srcId="{D7519A02-7017-432D-8E3F-3FBA2B964A8B}" destId="{0BFBD88B-D4F9-4A43-BC0D-EA222D535159}" srcOrd="4" destOrd="0" parTransId="{04919B32-4B41-472D-ABA5-30D10B2DE483}" sibTransId="{5C2D5D81-535A-44AE-BA03-25C072801CE2}"/>
    <dgm:cxn modelId="{C1C068E6-489A-4478-9050-0BBD3A9EC3FF}" type="presParOf" srcId="{3042CE06-75AA-4F49-BCE3-A4F9CEA431FF}" destId="{24656B23-4979-43DB-9A99-A5976EA64185}" srcOrd="0" destOrd="0" presId="urn:microsoft.com/office/officeart/2005/8/layout/vList3#1"/>
    <dgm:cxn modelId="{929C0439-AF53-4016-8C85-EABF9E76ED8F}" type="presParOf" srcId="{24656B23-4979-43DB-9A99-A5976EA64185}" destId="{4369F6AE-758B-448C-BACB-B56C3EBC3C55}" srcOrd="0" destOrd="0" presId="urn:microsoft.com/office/officeart/2005/8/layout/vList3#1"/>
    <dgm:cxn modelId="{791383B8-EBD9-4389-9644-20EE67B70AD0}" type="presParOf" srcId="{24656B23-4979-43DB-9A99-A5976EA64185}" destId="{AF4EEA7A-9921-4313-9FED-3B3E786F0C54}" srcOrd="1" destOrd="0" presId="urn:microsoft.com/office/officeart/2005/8/layout/vList3#1"/>
    <dgm:cxn modelId="{9D7B5612-6B1E-4ECB-A805-BEC648EE9C20}" type="presParOf" srcId="{3042CE06-75AA-4F49-BCE3-A4F9CEA431FF}" destId="{9056D23E-2B8C-4CD0-8CF3-5AC81967C4A2}" srcOrd="1" destOrd="0" presId="urn:microsoft.com/office/officeart/2005/8/layout/vList3#1"/>
    <dgm:cxn modelId="{1E3BC6D9-C621-4B55-9F41-2060E8767C38}" type="presParOf" srcId="{3042CE06-75AA-4F49-BCE3-A4F9CEA431FF}" destId="{80666C9E-13EC-4149-A959-6757956F93EB}" srcOrd="2" destOrd="0" presId="urn:microsoft.com/office/officeart/2005/8/layout/vList3#1"/>
    <dgm:cxn modelId="{75CB69FB-8C30-49D4-9E0A-086F2D299FAF}" type="presParOf" srcId="{80666C9E-13EC-4149-A959-6757956F93EB}" destId="{46DE2D3D-F93A-492F-A627-582E3909A22C}" srcOrd="0" destOrd="0" presId="urn:microsoft.com/office/officeart/2005/8/layout/vList3#1"/>
    <dgm:cxn modelId="{83BF88BA-833B-4E68-B494-D3C01D7ED1B0}" type="presParOf" srcId="{80666C9E-13EC-4149-A959-6757956F93EB}" destId="{A74A897E-4C04-4897-9D1D-AA03750C5109}" srcOrd="1" destOrd="0" presId="urn:microsoft.com/office/officeart/2005/8/layout/vList3#1"/>
    <dgm:cxn modelId="{49A0C96F-07EA-4F9D-8DFA-6ABA7A99F176}" type="presParOf" srcId="{3042CE06-75AA-4F49-BCE3-A4F9CEA431FF}" destId="{4901FCAA-4A49-4D73-B275-7C6F8452100E}" srcOrd="3" destOrd="0" presId="urn:microsoft.com/office/officeart/2005/8/layout/vList3#1"/>
    <dgm:cxn modelId="{7E392C98-0229-4D5A-8AC7-6F3291FC06B2}" type="presParOf" srcId="{3042CE06-75AA-4F49-BCE3-A4F9CEA431FF}" destId="{8D64ACC8-AEB3-4D71-9E45-95A85DC33080}" srcOrd="4" destOrd="0" presId="urn:microsoft.com/office/officeart/2005/8/layout/vList3#1"/>
    <dgm:cxn modelId="{CABB68C4-F994-46C0-8D66-57E22C179555}" type="presParOf" srcId="{8D64ACC8-AEB3-4D71-9E45-95A85DC33080}" destId="{EF272390-9161-48F3-9678-D2F69213CB6B}" srcOrd="0" destOrd="0" presId="urn:microsoft.com/office/officeart/2005/8/layout/vList3#1"/>
    <dgm:cxn modelId="{CFC4F416-FBAE-4DC3-AD9E-2B0B67F4ACC6}" type="presParOf" srcId="{8D64ACC8-AEB3-4D71-9E45-95A85DC33080}" destId="{D0D52B36-705E-4864-A7BE-93E7C67BAFD4}" srcOrd="1" destOrd="0" presId="urn:microsoft.com/office/officeart/2005/8/layout/vList3#1"/>
    <dgm:cxn modelId="{834ED2E0-3BAB-44F2-990B-74844CC34082}" type="presParOf" srcId="{3042CE06-75AA-4F49-BCE3-A4F9CEA431FF}" destId="{8800420B-7B36-4DCE-AFD7-08C36EA823CE}" srcOrd="5" destOrd="0" presId="urn:microsoft.com/office/officeart/2005/8/layout/vList3#1"/>
    <dgm:cxn modelId="{F50D3A35-0363-45C8-8F60-E18EF062E3C9}" type="presParOf" srcId="{3042CE06-75AA-4F49-BCE3-A4F9CEA431FF}" destId="{B4B20825-CD16-4A3F-96A2-F6E69E56C7A5}" srcOrd="6" destOrd="0" presId="urn:microsoft.com/office/officeart/2005/8/layout/vList3#1"/>
    <dgm:cxn modelId="{B1F43A67-E260-416C-BC8E-595B72647F9C}" type="presParOf" srcId="{B4B20825-CD16-4A3F-96A2-F6E69E56C7A5}" destId="{54B86C79-312E-4545-BB36-CCDCE2D23B8A}" srcOrd="0" destOrd="0" presId="urn:microsoft.com/office/officeart/2005/8/layout/vList3#1"/>
    <dgm:cxn modelId="{E58AEFD5-873A-42AF-9114-D953A70CC91A}" type="presParOf" srcId="{B4B20825-CD16-4A3F-96A2-F6E69E56C7A5}" destId="{406F20B8-F836-49C1-834B-332B4A3A456B}" srcOrd="1" destOrd="0" presId="urn:microsoft.com/office/officeart/2005/8/layout/vList3#1"/>
    <dgm:cxn modelId="{68A736B4-DAB8-4DD5-91F3-065AF5384C73}" type="presParOf" srcId="{3042CE06-75AA-4F49-BCE3-A4F9CEA431FF}" destId="{81B6CE04-7277-4E31-A49F-85C48E9340D0}" srcOrd="7" destOrd="0" presId="urn:microsoft.com/office/officeart/2005/8/layout/vList3#1"/>
    <dgm:cxn modelId="{BC2DC430-070A-4DEC-8072-95818C8C301F}" type="presParOf" srcId="{3042CE06-75AA-4F49-BCE3-A4F9CEA431FF}" destId="{2D4F396A-0959-4129-8FC4-FEEF97D6B67E}" srcOrd="8" destOrd="0" presId="urn:microsoft.com/office/officeart/2005/8/layout/vList3#1"/>
    <dgm:cxn modelId="{30A7FA1B-0592-40DD-B671-3DA85253D5FD}" type="presParOf" srcId="{2D4F396A-0959-4129-8FC4-FEEF97D6B67E}" destId="{E48462BE-9C25-4C15-82A6-8E083010B487}" srcOrd="0" destOrd="0" presId="urn:microsoft.com/office/officeart/2005/8/layout/vList3#1"/>
    <dgm:cxn modelId="{C794B7B9-5CD7-424E-A861-CA1518D56C75}" type="presParOf" srcId="{2D4F396A-0959-4129-8FC4-FEEF97D6B67E}" destId="{6880C497-E0FF-4927-BC32-41EE5510468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4EEA7A-9921-4313-9FED-3B3E786F0C54}">
      <dsp:nvSpPr>
        <dsp:cNvPr id="0" name=""/>
        <dsp:cNvSpPr/>
      </dsp:nvSpPr>
      <dsp:spPr>
        <a:xfrm rot="10800000">
          <a:off x="1919170" y="65174"/>
          <a:ext cx="4525037" cy="1296416"/>
        </a:xfrm>
        <a:prstGeom prst="homePlat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34" tIns="91440" rIns="170688" bIns="91440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Игра</a:t>
          </a:r>
        </a:p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 «Путешествие </a:t>
          </a:r>
        </a:p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в космос»</a:t>
          </a:r>
          <a:endParaRPr lang="ru-RU" sz="2400" b="1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919170" y="65174"/>
        <a:ext cx="4525037" cy="1296416"/>
      </dsp:txXfrm>
    </dsp:sp>
    <dsp:sp modelId="{4369F6AE-758B-448C-BACB-B56C3EBC3C55}">
      <dsp:nvSpPr>
        <dsp:cNvPr id="0" name=""/>
        <dsp:cNvSpPr/>
      </dsp:nvSpPr>
      <dsp:spPr>
        <a:xfrm>
          <a:off x="101912" y="284587"/>
          <a:ext cx="1279270" cy="729136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lum bright="100000" contrast="10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A897E-4C04-4897-9D1D-AA03750C5109}">
      <dsp:nvSpPr>
        <dsp:cNvPr id="0" name=""/>
        <dsp:cNvSpPr/>
      </dsp:nvSpPr>
      <dsp:spPr>
        <a:xfrm rot="10800000">
          <a:off x="1381095" y="1446471"/>
          <a:ext cx="5063112" cy="1280935"/>
        </a:xfrm>
        <a:prstGeom prst="homePlat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34" tIns="91440" rIns="170688" bIns="91440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Как ощутить состояние </a:t>
          </a:r>
        </a:p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невесомости на Земле?</a:t>
          </a:r>
          <a:endParaRPr lang="ru-RU" sz="2400" b="1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1381095" y="1446471"/>
        <a:ext cx="5063112" cy="1280935"/>
      </dsp:txXfrm>
    </dsp:sp>
    <dsp:sp modelId="{46DE2D3D-F93A-492F-A627-582E3909A22C}">
      <dsp:nvSpPr>
        <dsp:cNvPr id="0" name=""/>
        <dsp:cNvSpPr/>
      </dsp:nvSpPr>
      <dsp:spPr>
        <a:xfrm>
          <a:off x="353839" y="1988841"/>
          <a:ext cx="576643" cy="3722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52B36-705E-4864-A7BE-93E7C67BAFD4}">
      <dsp:nvSpPr>
        <dsp:cNvPr id="0" name=""/>
        <dsp:cNvSpPr/>
      </dsp:nvSpPr>
      <dsp:spPr>
        <a:xfrm rot="10800000">
          <a:off x="1519793" y="2852934"/>
          <a:ext cx="4924394" cy="1219207"/>
        </a:xfrm>
        <a:prstGeom prst="homePlat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34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Работа с 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дневником 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Королёва.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1519793" y="2852934"/>
        <a:ext cx="4924394" cy="1219207"/>
      </dsp:txXfrm>
    </dsp:sp>
    <dsp:sp modelId="{EF272390-9161-48F3-9678-D2F69213CB6B}">
      <dsp:nvSpPr>
        <dsp:cNvPr id="0" name=""/>
        <dsp:cNvSpPr/>
      </dsp:nvSpPr>
      <dsp:spPr>
        <a:xfrm>
          <a:off x="462414" y="3025099"/>
          <a:ext cx="610812" cy="9387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F20B8-F836-49C1-834B-332B4A3A456B}">
      <dsp:nvSpPr>
        <dsp:cNvPr id="0" name=""/>
        <dsp:cNvSpPr/>
      </dsp:nvSpPr>
      <dsp:spPr>
        <a:xfrm rot="10800000">
          <a:off x="1664498" y="4110523"/>
          <a:ext cx="4754392" cy="1320224"/>
        </a:xfrm>
        <a:prstGeom prst="homePlat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3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</a:endParaRPr>
        </a:p>
      </dsp:txBody>
      <dsp:txXfrm rot="10800000">
        <a:off x="1664498" y="4110523"/>
        <a:ext cx="4754392" cy="1320224"/>
      </dsp:txXfrm>
    </dsp:sp>
    <dsp:sp modelId="{54B86C79-312E-4545-BB36-CCDCE2D23B8A}">
      <dsp:nvSpPr>
        <dsp:cNvPr id="0" name=""/>
        <dsp:cNvSpPr/>
      </dsp:nvSpPr>
      <dsp:spPr>
        <a:xfrm>
          <a:off x="406522" y="4481759"/>
          <a:ext cx="939906" cy="67916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0C497-E0FF-4927-BC32-41EE5510468C}">
      <dsp:nvSpPr>
        <dsp:cNvPr id="0" name=""/>
        <dsp:cNvSpPr/>
      </dsp:nvSpPr>
      <dsp:spPr>
        <a:xfrm rot="10800000">
          <a:off x="1733806" y="5519968"/>
          <a:ext cx="4660713" cy="1280682"/>
        </a:xfrm>
        <a:prstGeom prst="homePlat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34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Астрономия,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химия, физика,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история…</a:t>
          </a:r>
          <a:endParaRPr lang="ru-RU" sz="2400" b="1" kern="1200" dirty="0">
            <a:solidFill>
              <a:schemeClr val="bg2">
                <a:lumMod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1733806" y="5519968"/>
        <a:ext cx="4660713" cy="1280682"/>
      </dsp:txXfrm>
    </dsp:sp>
    <dsp:sp modelId="{E48462BE-9C25-4C15-82A6-8E083010B487}">
      <dsp:nvSpPr>
        <dsp:cNvPr id="0" name=""/>
        <dsp:cNvSpPr/>
      </dsp:nvSpPr>
      <dsp:spPr>
        <a:xfrm>
          <a:off x="526165" y="5934721"/>
          <a:ext cx="901306" cy="45224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1A357-A7D5-472C-88BB-33E6AE6C78DC}" type="datetimeFigureOut">
              <a:rPr lang="ru-RU" smtClean="0"/>
              <a:pPr/>
              <a:t>02.03.2018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8C68E-5068-4FD4-8541-C488BD7764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8C68E-5068-4FD4-8541-C488BD7764B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8C68E-5068-4FD4-8541-C488BD7764B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Слайд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Слайд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Слайд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 descr="Слайд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 descr="Слайд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 descr="Слайд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 descr="Слайд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 descr="Слайд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37C8-8BB2-492E-9AA7-611BCF6C0D25}" type="datetimeFigureOut">
              <a:rPr lang="ru-RU" smtClean="0"/>
              <a:pPr/>
              <a:t>02.03.2018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F780-221E-4A83-9ED7-4A5EC7CB69D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Слайд10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K\Desktop\&#1084;&#1072;&#1089;&#1090;&#1077;&#1088;%20-%20&#1082;&#1083;&#1072;&#1089;&#1089;\&#1082;&#1086;&#1089;&#1084;&#1086;&#1089;2.m2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OK\Desktop\&#1084;&#1072;&#1089;&#1090;&#1077;&#1088;%20-%20&#1082;&#1083;&#1072;&#1089;&#1089;\&#1052;&#1091;&#1079;&#1099;&#1082;&#1072;%20&#1082;&#1086;&#1089;&#1084;&#1086;&#1089;&#1072;.mp3" TargetMode="Externa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aroblnews.ru/files/pages/54677/1452854702general_pages_i54677_v_saratove_statoval_konkurs_uchitel_goda_20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342" y="1668010"/>
            <a:ext cx="4746887" cy="337970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53142" y="198398"/>
            <a:ext cx="8286749" cy="10472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Муниципальный этап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 всероссийского конкурса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« Учитель года 2018 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5799" y="5151398"/>
            <a:ext cx="8286749" cy="10472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latin typeface="Constantia" pitchFamily="18" charset="0"/>
                <a:ea typeface="+mj-ea"/>
                <a:cs typeface="Times New Roman" pitchFamily="18" charset="0"/>
              </a:rPr>
              <a:t>учитель физики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МБОУ Аннинская СОШ № 3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Times New Roman" pitchFamily="18" charset="0"/>
              </a:rPr>
              <a:t>Ряховская Наталия Владимировна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onstantia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50800" ty="-635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4248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Законы  </a:t>
            </a: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Исаака Ньютона</a:t>
            </a:r>
            <a:endParaRPr lang="ru-RU" sz="4000" b="1" dirty="0">
              <a:solidFill>
                <a:schemeClr val="tx2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6" name="Picture 4" descr="https://i.ytimg.com/vi/W-3UqxY1pJ0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4352484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2636912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Тело находится в состоянии покоя пока на него не подействует какая-нибудь внешняя сила.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=&gt;  v = const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7707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Сила, действующая на тело, равна произведению массы тела на ускорение:  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67544" y="5568335"/>
            <a:ext cx="8208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ила действия равна силе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противодействия: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132856"/>
            <a:ext cx="1799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   закон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573016"/>
            <a:ext cx="1960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    закон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5085184"/>
            <a:ext cx="2017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  закон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660232" y="3645024"/>
            <a:ext cx="28803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27984" y="3573016"/>
            <a:ext cx="28803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61060" y="4612392"/>
            <a:ext cx="28803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372200" y="4725144"/>
            <a:ext cx="216024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020272" y="5589240"/>
            <a:ext cx="28803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68144" y="5589240"/>
            <a:ext cx="28803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364088" y="5445224"/>
            <a:ext cx="295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lang="ru-RU" sz="44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2-1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</a:t>
            </a:r>
            <a:r>
              <a:rPr lang="ru-RU" sz="44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1-2</a:t>
            </a:r>
            <a:endParaRPr lang="ru-RU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1054467_dnevnik-fot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F170E"/>
              </a:clrFrom>
              <a:clrTo>
                <a:srgbClr val="BF170E">
                  <a:alpha val="0"/>
                </a:srgbClr>
              </a:clrTo>
            </a:clrChange>
            <a:lum bright="20000" contrast="10000"/>
          </a:blip>
          <a:srcRect/>
          <a:stretch>
            <a:fillRect/>
          </a:stretch>
        </p:blipFill>
        <p:spPr bwMode="auto">
          <a:xfrm>
            <a:off x="255541" y="1340768"/>
            <a:ext cx="8468523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Из дневника Королёва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996952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Принимаю участие в организации группы изучения реактивного движения.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78850" name="Picture 2" descr="http://itgsol.ucoz.com/_nw/3/55950977.jpg"/>
          <p:cNvPicPr>
            <a:picLocks noChangeAspect="1" noChangeArrowheads="1"/>
          </p:cNvPicPr>
          <p:nvPr/>
        </p:nvPicPr>
        <p:blipFill>
          <a:blip r:embed="rId3" cstate="print"/>
          <a:srcRect r="9116" b="9335"/>
          <a:stretch>
            <a:fillRect/>
          </a:stretch>
        </p:blipFill>
        <p:spPr bwMode="auto">
          <a:xfrm>
            <a:off x="1475656" y="1844824"/>
            <a:ext cx="2448272" cy="3783693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535488" y="1844824"/>
            <a:ext cx="4608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1931 год,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Times New Roman" pitchFamily="18" charset="0"/>
              </a:rPr>
              <a:t>ентябрь.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ракеты формула имеет вид,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где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массы ракеты и газа соответственно, 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скорости ракеты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газа соответственно </a:t>
            </a:r>
          </a:p>
          <a:p>
            <a:pPr algn="r"/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4644008" y="548680"/>
          <a:ext cx="3521968" cy="2141064"/>
        </p:xfrm>
        <a:graphic>
          <a:graphicData uri="http://schemas.openxmlformats.org/presentationml/2006/ole">
            <p:oleObj spid="_x0000_s31747" r:id="rId3" imgW="647419" imgH="393529" progId="Equation.3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11960" y="2636912"/>
            <a:ext cx="4617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Формула Циолковского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1748" name="Picture 4" descr="C:\Users\OK\Desktop\img11.jpg"/>
          <p:cNvPicPr>
            <a:picLocks noChangeAspect="1" noChangeArrowheads="1"/>
          </p:cNvPicPr>
          <p:nvPr/>
        </p:nvPicPr>
        <p:blipFill>
          <a:blip r:embed="rId4" cstate="print"/>
          <a:srcRect l="8421" t="43265" r="9277" b="7907"/>
          <a:stretch>
            <a:fillRect/>
          </a:stretch>
        </p:blipFill>
        <p:spPr bwMode="auto">
          <a:xfrm>
            <a:off x="1036159" y="3933056"/>
            <a:ext cx="7136474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OK\Desktop\261652aafdf6dcf589f795afdc1b4367.jpg"/>
          <p:cNvPicPr>
            <a:picLocks noChangeAspect="1" noChangeArrowheads="1"/>
          </p:cNvPicPr>
          <p:nvPr/>
        </p:nvPicPr>
        <p:blipFill>
          <a:blip r:embed="rId2" cstate="print"/>
          <a:srcRect l="8723" r="26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K\Desktop\1498617222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620688"/>
            <a:ext cx="9144001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pace.com/images/i/000/011/755/original/russia-progress-44-soyuz-launch-aug-24.jpg"/>
          <p:cNvPicPr>
            <a:picLocks noChangeAspect="1" noChangeArrowheads="1"/>
          </p:cNvPicPr>
          <p:nvPr/>
        </p:nvPicPr>
        <p:blipFill>
          <a:blip r:embed="rId2" cstate="print"/>
          <a:srcRect l="18900" r="44246"/>
          <a:stretch>
            <a:fillRect/>
          </a:stretch>
        </p:blipFill>
        <p:spPr bwMode="auto">
          <a:xfrm>
            <a:off x="755576" y="404664"/>
            <a:ext cx="3352200" cy="6060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4" descr="https://pbs.twimg.com/media/ClOQO7cWkAAUfV7.jpg"/>
          <p:cNvPicPr>
            <a:picLocks noChangeAspect="1" noChangeArrowheads="1"/>
          </p:cNvPicPr>
          <p:nvPr/>
        </p:nvPicPr>
        <p:blipFill>
          <a:blip r:embed="rId3" cstate="print"/>
          <a:srcRect l="23625" r="33556"/>
          <a:stretch>
            <a:fillRect/>
          </a:stretch>
        </p:blipFill>
        <p:spPr bwMode="auto">
          <a:xfrm>
            <a:off x="4427984" y="404664"/>
            <a:ext cx="4056702" cy="6069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asdnews.com/NewsImages/b/30309/31461_O.jpg"/>
          <p:cNvPicPr>
            <a:picLocks noChangeAspect="1" noChangeArrowheads="1"/>
          </p:cNvPicPr>
          <p:nvPr/>
        </p:nvPicPr>
        <p:blipFill>
          <a:blip r:embed="rId2" cstate="print"/>
          <a:srcRect l="5623" r="49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s://cs8.pikabu.ru/post_img/2016/03/01/6/14568206372461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7452644" cy="49435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http://www.4turista.ru/files/imagecache/max_s/files/_mg_30011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4399465" cy="2931831"/>
          </a:xfrm>
          <a:prstGeom prst="rect">
            <a:avLst/>
          </a:prstGeom>
          <a:noFill/>
        </p:spPr>
      </p:pic>
      <p:pic>
        <p:nvPicPr>
          <p:cNvPr id="4" name="Picture 2" descr="http://globaltalents.ru/upload/resize_cache/main/b4c/800_800_1/b4c99840529380053b9dc8fda7dea1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12976"/>
            <a:ext cx="4547873" cy="30243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4048" y="548680"/>
            <a:ext cx="38164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Тренировка в воде, 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специальных бассейнах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789040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Погружение 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гидрокосмос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epizodsspace.testpilot.ru/bibl/klusantsev/dom-na-orb75/icons/027.jpg"/>
          <p:cNvPicPr>
            <a:picLocks noChangeAspect="1" noChangeArrowheads="1"/>
          </p:cNvPicPr>
          <p:nvPr/>
        </p:nvPicPr>
        <p:blipFill>
          <a:blip r:embed="rId2" cstate="print"/>
          <a:srcRect l="16096"/>
          <a:stretch>
            <a:fillRect/>
          </a:stretch>
        </p:blipFill>
        <p:spPr bwMode="auto">
          <a:xfrm>
            <a:off x="467544" y="1628800"/>
            <a:ext cx="3672408" cy="50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 descr="http://epizodsspace.testpilot.ru/bibl/klusantsev/dom-na-orb75/icons/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32538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Возникновение динамической невесомости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смос2.m2t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Если тело вместе с опорой свободно падает, то </a:t>
            </a:r>
          </a:p>
          <a:p>
            <a:pPr algn="ctr"/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     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 =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= 0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Исчезновение веса при движении опоры с ускорением сводного падения называется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невесомостью. </a:t>
            </a:r>
          </a:p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Виды: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2" name="Picture 2" descr="http://s2.fotokto.ru/photo/full/128/1282241.jpg"/>
          <p:cNvPicPr>
            <a:picLocks noChangeAspect="1" noChangeArrowheads="1"/>
          </p:cNvPicPr>
          <p:nvPr/>
        </p:nvPicPr>
        <p:blipFill>
          <a:blip r:embed="rId2" cstate="print"/>
          <a:srcRect l="24723" r="34732" b="28798"/>
          <a:stretch>
            <a:fillRect/>
          </a:stretch>
        </p:blipFill>
        <p:spPr bwMode="auto">
          <a:xfrm>
            <a:off x="5580112" y="2708920"/>
            <a:ext cx="2232248" cy="261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6" name="Picture 6" descr="https://defence.ru/assets/content/article/17406/44364/4372265-fotor-1-537x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3462834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652120" y="5445224"/>
            <a:ext cx="2934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Статическая </a:t>
            </a:r>
          </a:p>
          <a:p>
            <a:pPr marL="514350" indent="-514350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невесомость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5373216"/>
            <a:ext cx="3355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Динамическая</a:t>
            </a:r>
          </a:p>
          <a:p>
            <a:pPr marL="514350" indent="-514350" algn="just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невесомость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788024" y="3501008"/>
            <a:ext cx="936104" cy="20882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139952" y="3501008"/>
            <a:ext cx="360040" cy="201447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http://oboi-na-stol.com/pub/original_images/oboi-na-stol.com-250508-kosmos-kosmos-luna-zeml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4" name="Picture 4" descr="https://im0-tub-ru.yandex.net/i?id=8034ad4feff07ebd5ca22c0fc60bd911-l&amp;n=13"/>
          <p:cNvPicPr>
            <a:picLocks noChangeAspect="1" noChangeArrowheads="1"/>
          </p:cNvPicPr>
          <p:nvPr/>
        </p:nvPicPr>
        <p:blipFill>
          <a:blip r:embed="rId2" cstate="print"/>
          <a:srcRect r="10457"/>
          <a:stretch>
            <a:fillRect/>
          </a:stretch>
        </p:blipFill>
        <p:spPr bwMode="auto">
          <a:xfrm>
            <a:off x="-112781" y="0"/>
            <a:ext cx="925678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znaj.ua/sites/default/files/media/news/2017/04/15/1337160990.jpg"/>
          <p:cNvPicPr>
            <a:picLocks noChangeAspect="1" noChangeArrowheads="1"/>
          </p:cNvPicPr>
          <p:nvPr/>
        </p:nvPicPr>
        <p:blipFill>
          <a:blip r:embed="rId2" cstate="print"/>
          <a:srcRect l="4565" r="61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kdnv.ru/blog/wp-content/uploads/2011/03/NASA-Krikalev-inside-ISS.jpg"/>
          <p:cNvPicPr>
            <a:picLocks noChangeAspect="1" noChangeArrowheads="1"/>
          </p:cNvPicPr>
          <p:nvPr/>
        </p:nvPicPr>
        <p:blipFill>
          <a:blip r:embed="rId2" cstate="print"/>
          <a:srcRect l="21012" r="33341"/>
          <a:stretch>
            <a:fillRect/>
          </a:stretch>
        </p:blipFill>
        <p:spPr bwMode="auto">
          <a:xfrm>
            <a:off x="4448276" y="-1"/>
            <a:ext cx="4695724" cy="6858001"/>
          </a:xfrm>
          <a:prstGeom prst="rect">
            <a:avLst/>
          </a:prstGeom>
          <a:noFill/>
        </p:spPr>
      </p:pic>
      <p:pic>
        <p:nvPicPr>
          <p:cNvPr id="71688" name="Picture 8" descr="http://fabulae.su/images/authors/4767/foto_76416.jpg"/>
          <p:cNvPicPr>
            <a:picLocks noChangeAspect="1" noChangeArrowheads="1"/>
          </p:cNvPicPr>
          <p:nvPr/>
        </p:nvPicPr>
        <p:blipFill>
          <a:blip r:embed="rId3" cstate="print"/>
          <a:srcRect l="32951" r="22035"/>
          <a:stretch>
            <a:fillRect/>
          </a:stretch>
        </p:blipFill>
        <p:spPr bwMode="auto">
          <a:xfrm>
            <a:off x="0" y="0"/>
            <a:ext cx="46327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xn--80apbncz.xn--p1ai/uploadedfiles/1-102016/images/3096762775.jpg"/>
          <p:cNvPicPr>
            <a:picLocks noChangeAspect="1" noChangeArrowheads="1"/>
          </p:cNvPicPr>
          <p:nvPr/>
        </p:nvPicPr>
        <p:blipFill>
          <a:blip r:embed="rId3" cstate="print"/>
          <a:srcRect l="3623" r="14256"/>
          <a:stretch>
            <a:fillRect/>
          </a:stretch>
        </p:blipFill>
        <p:spPr bwMode="auto">
          <a:xfrm>
            <a:off x="0" y="0"/>
            <a:ext cx="4862800" cy="394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3732" name="Picture 4" descr="http://www.spaceflight101.net/uploads/6/4/0/6/6406961/6211223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7" y="3140967"/>
            <a:ext cx="5508104" cy="3673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3734" name="Picture 6" descr="http://www.gctc.ru/media/images/news/2012/ekipazi/34-35/ekzameni/SHL_1007.jpg"/>
          <p:cNvPicPr>
            <a:picLocks noChangeAspect="1" noChangeArrowheads="1"/>
          </p:cNvPicPr>
          <p:nvPr/>
        </p:nvPicPr>
        <p:blipFill>
          <a:blip r:embed="rId5" cstate="print"/>
          <a:srcRect l="11652" r="4457" b="5214"/>
          <a:stretch>
            <a:fillRect/>
          </a:stretch>
        </p:blipFill>
        <p:spPr bwMode="auto">
          <a:xfrm>
            <a:off x="4932040" y="0"/>
            <a:ext cx="4067944" cy="3198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3736" name="Picture 8" descr="http://superbasket.ru/upload/medialibrary/88e/88e6dad11ebd6da344f5743395f90b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991508"/>
            <a:ext cx="2928987" cy="2866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C:\Users\OK\Desktop\мастер - класс\Королёв\IMG_6885 - копия.JPG"/>
          <p:cNvPicPr>
            <a:picLocks noChangeAspect="1" noChangeArrowheads="1"/>
          </p:cNvPicPr>
          <p:nvPr/>
        </p:nvPicPr>
        <p:blipFill>
          <a:blip r:embed="rId2" cstate="print"/>
          <a:srcRect l="17558" r="18435"/>
          <a:stretch>
            <a:fillRect/>
          </a:stretch>
        </p:blipFill>
        <p:spPr bwMode="auto">
          <a:xfrm>
            <a:off x="0" y="-1"/>
            <a:ext cx="3923928" cy="4086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756" name="Picture 4" descr="C:\Users\OK\Desktop\мастер - класс\Королёв\IMG_6984.JPG"/>
          <p:cNvPicPr>
            <a:picLocks noChangeAspect="1" noChangeArrowheads="1"/>
          </p:cNvPicPr>
          <p:nvPr/>
        </p:nvPicPr>
        <p:blipFill>
          <a:blip r:embed="rId3" cstate="print"/>
          <a:srcRect l="6398" t="12960"/>
          <a:stretch>
            <a:fillRect/>
          </a:stretch>
        </p:blipFill>
        <p:spPr bwMode="auto">
          <a:xfrm>
            <a:off x="0" y="4112971"/>
            <a:ext cx="4427984" cy="2745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757" name="Picture 5" descr="C:\Users\OK\Desktop\мастер - класс\Королёв\IMG_687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1455" t="6705" r="4346" b="10784"/>
          <a:stretch>
            <a:fillRect/>
          </a:stretch>
        </p:blipFill>
        <p:spPr bwMode="auto">
          <a:xfrm>
            <a:off x="3851920" y="0"/>
            <a:ext cx="5292080" cy="3923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0" name="Picture 2" descr="C:\Users\OK\Desktop\мастер - класс\Королёв\IMG_6859.JPG"/>
          <p:cNvPicPr>
            <a:picLocks noChangeAspect="1" noChangeArrowheads="1"/>
          </p:cNvPicPr>
          <p:nvPr/>
        </p:nvPicPr>
        <p:blipFill>
          <a:blip r:embed="rId5" cstate="print"/>
          <a:srcRect l="11892" r="7482" b="658"/>
          <a:stretch>
            <a:fillRect/>
          </a:stretch>
        </p:blipFill>
        <p:spPr bwMode="auto">
          <a:xfrm>
            <a:off x="4427984" y="2984130"/>
            <a:ext cx="4716016" cy="3873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loveopium.ru/content/2012/05/baikonur/03s.jpg"/>
          <p:cNvPicPr>
            <a:picLocks noChangeAspect="1" noChangeArrowheads="1"/>
          </p:cNvPicPr>
          <p:nvPr/>
        </p:nvPicPr>
        <p:blipFill>
          <a:blip r:embed="rId2" cstate="print"/>
          <a:srcRect l="9413" r="2633"/>
          <a:stretch>
            <a:fillRect/>
          </a:stretch>
        </p:blipFill>
        <p:spPr bwMode="auto">
          <a:xfrm>
            <a:off x="-1" y="0"/>
            <a:ext cx="918704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OK\Desktop\0009-01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900igr.net/datai/fizika/Sily-v-mekhanike/0044-015-TSentrostremitelnaja-i-tsentrobezhnaja-sil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66" y="188640"/>
            <a:ext cx="4208656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804" name="Picture 4" descr="http://airhooligan.narod.ru/kniga.files/image05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443418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806" name="Picture 6" descr="демонстрация центростремительной сил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645024"/>
            <a:ext cx="2822242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15816" y="3717032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Центростремительная сила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действует на объект движущийся по круговой траектории и направлена к её центру.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1054467_dnevnik-fot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F170E"/>
              </a:clrFrom>
              <a:clrTo>
                <a:srgbClr val="BF170E">
                  <a:alpha val="0"/>
                </a:srgbClr>
              </a:clrTo>
            </a:clrChange>
            <a:lum bright="20000" contrast="10000"/>
          </a:blip>
          <a:srcRect/>
          <a:stretch>
            <a:fillRect/>
          </a:stretch>
        </p:blipFill>
        <p:spPr bwMode="auto">
          <a:xfrm>
            <a:off x="27832" y="1484784"/>
            <a:ext cx="8648624" cy="500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5616" y="1412776"/>
            <a:ext cx="46085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Times New Roman" pitchFamily="18" charset="0"/>
              </a:rPr>
              <a:t>4 октября </a:t>
            </a:r>
          </a:p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Times New Roman" pitchFamily="18" charset="0"/>
              </a:rPr>
              <a:t>1957 года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667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Из дневника Королёва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1" name="Picture 1" descr="C:\Users\OK\Desktop\мастер-класс Космос как мечта\Королёв\IMG_6950.JPG"/>
          <p:cNvPicPr>
            <a:picLocks noChangeAspect="1" noChangeArrowheads="1"/>
          </p:cNvPicPr>
          <p:nvPr/>
        </p:nvPicPr>
        <p:blipFill>
          <a:blip r:embed="rId3" cstate="print"/>
          <a:srcRect l="22564" t="14103" r="13503" b="8332"/>
          <a:stretch>
            <a:fillRect/>
          </a:stretch>
        </p:blipFill>
        <p:spPr bwMode="auto">
          <a:xfrm>
            <a:off x="4342884" y="3068960"/>
            <a:ext cx="365015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4077072"/>
            <a:ext cx="3528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Мы первые в космосе! 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5172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Константин Эдуардович Циолковский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ds02.infourok.ru/uploads/ex/0a0c/0000b9d3-ce0f54c9/2/img16.jpg"/>
          <p:cNvPicPr>
            <a:picLocks noChangeAspect="1" noChangeArrowheads="1"/>
          </p:cNvPicPr>
          <p:nvPr/>
        </p:nvPicPr>
        <p:blipFill>
          <a:blip r:embed="rId2" cstate="print"/>
          <a:srcRect l="55512" t="26250" r="5113"/>
          <a:stretch>
            <a:fillRect/>
          </a:stretch>
        </p:blipFill>
        <p:spPr bwMode="auto">
          <a:xfrm>
            <a:off x="539552" y="476672"/>
            <a:ext cx="3618694" cy="508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://images.myshared.ru/9/865493/slide_13.jpg"/>
          <p:cNvPicPr>
            <a:picLocks noChangeAspect="1" noChangeArrowheads="1"/>
          </p:cNvPicPr>
          <p:nvPr/>
        </p:nvPicPr>
        <p:blipFill>
          <a:blip r:embed="rId3" cstate="print"/>
          <a:srcRect l="62600" t="66149" b="6551"/>
          <a:stretch>
            <a:fillRect/>
          </a:stretch>
        </p:blipFill>
        <p:spPr bwMode="auto">
          <a:xfrm>
            <a:off x="4427984" y="404664"/>
            <a:ext cx="3419872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:\847417023.jpg"/>
          <p:cNvPicPr>
            <a:picLocks noChangeAspect="1" noChangeArrowheads="1"/>
          </p:cNvPicPr>
          <p:nvPr/>
        </p:nvPicPr>
        <p:blipFill>
          <a:blip r:embed="rId4" cstate="print"/>
          <a:srcRect l="13608" t="14563" r="18353" b="12201"/>
          <a:stretch>
            <a:fillRect/>
          </a:stretch>
        </p:blipFill>
        <p:spPr bwMode="auto">
          <a:xfrm>
            <a:off x="6084168" y="2060848"/>
            <a:ext cx="2404138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http://images.myshared.ru/9/865493/slide_13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10237" t="25200" r="73225" b="40151"/>
          <a:stretch>
            <a:fillRect/>
          </a:stretch>
        </p:blipFill>
        <p:spPr bwMode="auto">
          <a:xfrm>
            <a:off x="4572000" y="3398139"/>
            <a:ext cx="1872208" cy="2942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wallpage.ru/imgbig/wallpapers_39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1054467_dnevnik-fot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F170E"/>
              </a:clrFrom>
              <a:clrTo>
                <a:srgbClr val="BF170E">
                  <a:alpha val="0"/>
                </a:srgbClr>
              </a:clrTo>
            </a:clrChange>
            <a:lum bright="20000" contrast="10000"/>
          </a:blip>
          <a:srcRect/>
          <a:stretch>
            <a:fillRect/>
          </a:stretch>
        </p:blipFill>
        <p:spPr bwMode="auto">
          <a:xfrm>
            <a:off x="-74195" y="1196752"/>
            <a:ext cx="9218195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43608" y="1484784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12 апреля </a:t>
            </a:r>
          </a:p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1961 года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7667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Из дневника Королёва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 descr="http://specialistekb.ru/wp-content/uploads/2016/04/2430010794005a1810bc642dcefde36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564904"/>
            <a:ext cx="564542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3068960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Успешный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запуск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космического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корабля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«Восток-1»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6165304"/>
            <a:ext cx="7438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…первый космонавт планеты Юрий Гагарин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duzgunhaber.com.tr/wp-content/uploads/2017/10/uzay-istasyonu.jpg"/>
          <p:cNvPicPr>
            <a:picLocks noChangeAspect="1" noChangeArrowheads="1"/>
          </p:cNvPicPr>
          <p:nvPr/>
        </p:nvPicPr>
        <p:blipFill>
          <a:blip r:embed="rId2" cstate="print"/>
          <a:srcRect r="5113"/>
          <a:stretch>
            <a:fillRect/>
          </a:stretch>
        </p:blipFill>
        <p:spPr bwMode="auto">
          <a:xfrm>
            <a:off x="-1" y="0"/>
            <a:ext cx="91319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699792" y="0"/>
          <a:ext cx="644420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0" y="2348880"/>
            <a:ext cx="2232248" cy="1944216"/>
          </a:xfrm>
          <a:prstGeom prst="roundRect">
            <a:avLst>
              <a:gd name="adj" fmla="val 14311"/>
            </a:avLst>
          </a:prstGeom>
          <a:solidFill>
            <a:srgbClr val="92D050">
              <a:alpha val="63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u="sng" dirty="0" smtClean="0">
                <a:solidFill>
                  <a:schemeClr val="tx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Элементы педагогических технологий</a:t>
            </a:r>
            <a:endParaRPr lang="ru-RU" sz="2000" b="1" dirty="0" smtClean="0">
              <a:solidFill>
                <a:schemeClr val="tx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483768" y="0"/>
            <a:ext cx="2160240" cy="1340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Игровая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95736" y="1484784"/>
            <a:ext cx="2376264" cy="11967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Проблемное обучение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483768" y="2780928"/>
            <a:ext cx="2016224" cy="1268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Кейс-технология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979712" y="4221088"/>
            <a:ext cx="2808312" cy="1268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Деятельностный подход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91680" y="5517232"/>
            <a:ext cx="2736304" cy="1340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Межпредметная интеграция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s://www.doneforyouinternet.co.uk/wp-content/uploads/2017/04/Smiley-Question-mark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1556792"/>
            <a:ext cx="936104" cy="1056538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 l="34342" t="21842" r="18026" b="19252"/>
          <a:stretch>
            <a:fillRect/>
          </a:stretch>
        </p:blipFill>
        <p:spPr bwMode="auto">
          <a:xfrm>
            <a:off x="5148064" y="2852936"/>
            <a:ext cx="1728192" cy="120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10" cstate="print"/>
          <a:srcRect l="35712" t="21162" r="21251" b="20234"/>
          <a:stretch>
            <a:fillRect/>
          </a:stretch>
        </p:blipFill>
        <p:spPr bwMode="auto">
          <a:xfrm>
            <a:off x="5220072" y="188640"/>
            <a:ext cx="165648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C:\Users\OK\Desktop\img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4149080"/>
            <a:ext cx="1584176" cy="1277414"/>
          </a:xfrm>
          <a:prstGeom prst="rect">
            <a:avLst/>
          </a:prstGeom>
          <a:noFill/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1619672" y="836712"/>
            <a:ext cx="1296144" cy="1512168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123728" y="2132856"/>
            <a:ext cx="504056" cy="288032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123728" y="3429000"/>
            <a:ext cx="559296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907704" y="4293096"/>
            <a:ext cx="504056" cy="504056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475656" y="4365104"/>
            <a:ext cx="936104" cy="1728192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2" name="Picture 10" descr="http://cdo-rzn.ru/upload/iblock/820/8203e25bd1a7ac0a574737983d6368ec.jpg"/>
          <p:cNvPicPr>
            <a:picLocks noChangeAspect="1" noChangeArrowheads="1"/>
          </p:cNvPicPr>
          <p:nvPr/>
        </p:nvPicPr>
        <p:blipFill>
          <a:blip r:embed="rId12" cstate="print"/>
          <a:srcRect r="6733" b="10541"/>
          <a:stretch>
            <a:fillRect/>
          </a:stretch>
        </p:blipFill>
        <p:spPr bwMode="auto">
          <a:xfrm>
            <a:off x="7092280" y="5589240"/>
            <a:ext cx="1907704" cy="1101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8479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3600" b="1" dirty="0" smtClean="0"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еализации педагогических технологий осуществлялась по средствам следующих приёмов: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“Удивляй!”          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видеосюжет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“Фантастическая добавка”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ассоциации </a:t>
            </a:r>
            <a:r>
              <a:rPr kumimoji="0" lang="ru-RU" sz="2400" b="1" i="1" u="sng" strike="noStrike" cap="none" normalizeH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0" i="1" u="sng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“Корзина идей, понятий, имен”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Интеллект – карта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“Зигзаг”                  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построение мастер-класс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 Ромашка” </a:t>
            </a:r>
            <a:r>
              <a:rPr lang="ru-RU" sz="3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Блума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Мысли во времени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”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с вырезом 4"/>
          <p:cNvSpPr/>
          <p:nvPr/>
        </p:nvSpPr>
        <p:spPr>
          <a:xfrm rot="526808">
            <a:off x="4505592" y="4238490"/>
            <a:ext cx="2118977" cy="519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4754" t="22356" r="20398" b="20992"/>
          <a:stretch>
            <a:fillRect/>
          </a:stretch>
        </p:blipFill>
        <p:spPr bwMode="auto">
          <a:xfrm>
            <a:off x="6804248" y="3573015"/>
            <a:ext cx="2160240" cy="153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l="41812" t="42133" r="26531" b="20000"/>
          <a:stretch>
            <a:fillRect/>
          </a:stretch>
        </p:blipFill>
        <p:spPr bwMode="auto">
          <a:xfrm>
            <a:off x="6948264" y="1484784"/>
            <a:ext cx="153140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с вырезом 7"/>
          <p:cNvSpPr/>
          <p:nvPr/>
        </p:nvSpPr>
        <p:spPr>
          <a:xfrm rot="20121971">
            <a:off x="5758658" y="2511624"/>
            <a:ext cx="1141552" cy="694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1835696" y="5157192"/>
            <a:ext cx="2160240" cy="7200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 flipV="1">
            <a:off x="2555776" y="2060848"/>
            <a:ext cx="1232520" cy="7200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20121971">
            <a:off x="6484829" y="3398291"/>
            <a:ext cx="899168" cy="45719"/>
          </a:xfrm>
          <a:prstGeom prst="notchedRightArrow">
            <a:avLst>
              <a:gd name="adj1" fmla="val 8030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-171400"/>
            <a:ext cx="9721080" cy="720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http://wildwildworld.net.ua/sites/default/files/2577345916_cddbb64f28_o_0.jpg"/>
          <p:cNvPicPr>
            <a:picLocks noChangeAspect="1" noChangeArrowheads="1"/>
          </p:cNvPicPr>
          <p:nvPr/>
        </p:nvPicPr>
        <p:blipFill>
          <a:blip r:embed="rId3" cstate="print"/>
          <a:srcRect l="4655" t="4397" b="3634"/>
          <a:stretch>
            <a:fillRect/>
          </a:stretch>
        </p:blipFill>
        <p:spPr bwMode="auto">
          <a:xfrm>
            <a:off x="539552" y="0"/>
            <a:ext cx="7704856" cy="6858000"/>
          </a:xfrm>
          <a:prstGeom prst="rect">
            <a:avLst/>
          </a:prstGeom>
          <a:noFill/>
        </p:spPr>
      </p:pic>
      <p:pic>
        <p:nvPicPr>
          <p:cNvPr id="3" name="Музыка космо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612576" y="31409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OK\Desktop\мастер - класс\Наука - это искус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3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8024" y="4437112"/>
            <a:ext cx="35574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Сергей Павлович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Королёв 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67544" y="5517232"/>
            <a:ext cx="820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kumimoji="0" lang="ru-RU" sz="2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сновным смыслом жизни стало одно –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пробиться к звёздам…</a:t>
            </a:r>
            <a:endParaRPr kumimoji="0" lang="ru-RU" sz="32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://itd1.mycdn.me/image?id=850806486343&amp;t=20&amp;plc=WEB&amp;tkn=*ifWDJz2buJHkC2hIUTUsbBJMq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337" y="404664"/>
            <a:ext cx="6340487" cy="4065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76672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 - класс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 страницам дневника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С.П. Королёва»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9a6e0a6403681d19c6ab22b3c28ffcd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6D7673"/>
              </a:clrFrom>
              <a:clrTo>
                <a:srgbClr val="6D767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71213">
            <a:off x="2067869" y="2741838"/>
            <a:ext cx="5395184" cy="344649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H:\2fons.ru-45380.jpg"/>
          <p:cNvPicPr>
            <a:picLocks noChangeAspect="1" noChangeArrowheads="1"/>
          </p:cNvPicPr>
          <p:nvPr/>
        </p:nvPicPr>
        <p:blipFill>
          <a:blip r:embed="rId2" cstate="print"/>
          <a:srcRect l="9349" r="88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 bright="-100000" contras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67544" y="620688"/>
            <a:ext cx="828092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пробиться к звёздам, что нужно было создать Королёву?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ней полетел бы…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Посмотрев в  иллюминатор космонавт был удивлён тем, что космос это…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Отстегнув ремень, космонавт обнаружил, что он находится в состоянии…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udf.by/uploads/posts/2018-01/1517301175_000024_1517235040_big.jpg"/>
          <p:cNvPicPr/>
          <p:nvPr/>
        </p:nvPicPr>
        <p:blipFill>
          <a:blip r:embed="rId3" cstate="print"/>
          <a:srcRect l="2666" t="10526" r="1828" b="14980"/>
          <a:stretch>
            <a:fillRect/>
          </a:stretch>
        </p:blipFill>
        <p:spPr bwMode="auto">
          <a:xfrm>
            <a:off x="6732240" y="1340768"/>
            <a:ext cx="1872208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http://ncrim.ru/userfiles/picoriginal/img-20160411165823-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988840"/>
            <a:ext cx="1944216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http://www.vladtime.ru/uploads/posts/2017-04/1493285764_1424775480_whycantwedes1.jpg"/>
          <p:cNvPicPr/>
          <p:nvPr/>
        </p:nvPicPr>
        <p:blipFill>
          <a:blip r:embed="rId5" cstate="print"/>
          <a:srcRect l="30793" b="17391"/>
          <a:stretch>
            <a:fillRect/>
          </a:stretch>
        </p:blipFill>
        <p:spPr bwMode="auto">
          <a:xfrm>
            <a:off x="6228184" y="3573016"/>
            <a:ext cx="1656184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 descr="http://naked-science.ru/sites/default/files/imagecache/node_image_full/2_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5229200"/>
            <a:ext cx="1762078" cy="1198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df.by/uploads/posts/2018-01/1517301175_000024_1517235040_big.jpg"/>
          <p:cNvPicPr/>
          <p:nvPr/>
        </p:nvPicPr>
        <p:blipFill>
          <a:blip r:embed="rId2" cstate="print"/>
          <a:srcRect l="2666" t="10526" r="1828" b="14980"/>
          <a:stretch>
            <a:fillRect/>
          </a:stretch>
        </p:blipFill>
        <p:spPr bwMode="auto">
          <a:xfrm>
            <a:off x="467544" y="1052736"/>
            <a:ext cx="2304256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http://ncrim.ru/userfiles/picoriginal/img-20160411165823-5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25144"/>
            <a:ext cx="2448272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http://www.vladtime.ru/uploads/posts/2017-04/1493285764_1424775480_whycantwedes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653136"/>
            <a:ext cx="2806126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39752" y="548680"/>
            <a:ext cx="1390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Ракета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221088"/>
            <a:ext cx="1932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Космонавт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548680"/>
            <a:ext cx="2254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Невесомость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516216" y="4077072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Темнота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275856" y="2204864"/>
            <a:ext cx="2520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КОСМОС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1" descr="H:\2fons.ru-45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780928"/>
            <a:ext cx="264989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2915816" y="1124744"/>
            <a:ext cx="720080" cy="1584176"/>
          </a:xfrm>
          <a:prstGeom prst="straightConnector1">
            <a:avLst/>
          </a:prstGeom>
          <a:ln w="76200">
            <a:tailEnd type="arrow"/>
          </a:ln>
          <a:effectLst>
            <a:glow rad="101600">
              <a:srgbClr val="FFFF00">
                <a:alpha val="6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508104" y="980728"/>
            <a:ext cx="720080" cy="1728192"/>
          </a:xfrm>
          <a:prstGeom prst="straightConnector1">
            <a:avLst/>
          </a:prstGeom>
          <a:ln w="76200">
            <a:tailEnd type="arrow"/>
          </a:ln>
          <a:effectLst>
            <a:glow rad="101600">
              <a:srgbClr val="FFFF00">
                <a:alpha val="6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96136" y="3933056"/>
            <a:ext cx="792088" cy="432048"/>
          </a:xfrm>
          <a:prstGeom prst="straightConnector1">
            <a:avLst/>
          </a:prstGeom>
          <a:ln w="76200">
            <a:tailEnd type="arrow"/>
          </a:ln>
          <a:effectLst>
            <a:glow rad="101600">
              <a:srgbClr val="FFFF00">
                <a:alpha val="6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411760" y="4221088"/>
            <a:ext cx="648072" cy="360040"/>
          </a:xfrm>
          <a:prstGeom prst="straightConnector1">
            <a:avLst/>
          </a:prstGeom>
          <a:ln w="76200">
            <a:tailEnd type="arrow"/>
          </a:ln>
          <a:effectLst>
            <a:glow rad="101600">
              <a:srgbClr val="FFFF00">
                <a:alpha val="6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2" descr="http://naked-science.ru/sites/default/files/imagecache/node_image_full/2_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124744"/>
            <a:ext cx="2088232" cy="141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1054467_dnevnik-fot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F170E"/>
              </a:clrFrom>
              <a:clrTo>
                <a:srgbClr val="BF170E">
                  <a:alpha val="0"/>
                </a:srgbClr>
              </a:clrTo>
            </a:clrChange>
            <a:lum bright="20000" contrast="10000"/>
          </a:blip>
          <a:srcRect/>
          <a:stretch>
            <a:fillRect/>
          </a:stretch>
        </p:blipFill>
        <p:spPr bwMode="auto">
          <a:xfrm>
            <a:off x="578510" y="1412776"/>
            <a:ext cx="7699936" cy="445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MV Boli" pitchFamily="2" charset="0"/>
              </a:rPr>
              <a:t>Из дневника Королёва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http://www.walkinspace.ru/_ph/25/2/52089947.jpg?15162974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2880320" cy="405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4" y="155679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Весна 1929 года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34820" name="Picture 4" descr="первая в СССР неуправляемая крылатая ракета ОБ-1 конструкции С.П. Королева фото с сайта smolensk.rfn.ru 14K"/>
          <p:cNvPicPr>
            <a:picLocks noChangeAspect="1" noChangeArrowheads="1"/>
          </p:cNvPicPr>
          <p:nvPr/>
        </p:nvPicPr>
        <p:blipFill>
          <a:blip r:embed="rId4" cstate="print"/>
          <a:srcRect l="56699" t="15750" r="12589" b="14951"/>
          <a:stretch>
            <a:fillRect/>
          </a:stretch>
        </p:blipFill>
        <p:spPr bwMode="auto">
          <a:xfrm>
            <a:off x="2123728" y="2420888"/>
            <a:ext cx="1872208" cy="316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396</Words>
  <Application>Microsoft Office PowerPoint</Application>
  <PresentationFormat>Экран (4:3)</PresentationFormat>
  <Paragraphs>105</Paragraphs>
  <Slides>36</Slides>
  <Notes>2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Microsoft Equation 3.0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DAY</dc:creator>
  <cp:lastModifiedBy>Image&amp;Matros ®</cp:lastModifiedBy>
  <cp:revision>85</cp:revision>
  <dcterms:created xsi:type="dcterms:W3CDTF">2017-03-28T16:34:04Z</dcterms:created>
  <dcterms:modified xsi:type="dcterms:W3CDTF">2018-03-02T19:07:37Z</dcterms:modified>
</cp:coreProperties>
</file>