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5" r:id="rId18"/>
    <p:sldId id="272" r:id="rId19"/>
    <p:sldId id="276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CB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146" autoAdjust="0"/>
    <p:restoredTop sz="94660"/>
  </p:normalViewPr>
  <p:slideViewPr>
    <p:cSldViewPr>
      <p:cViewPr varScale="1">
        <p:scale>
          <a:sx n="100" d="100"/>
          <a:sy n="100" d="100"/>
        </p:scale>
        <p:origin x="-4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11/9/2009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11/9/2009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11/9/2009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11/9/2009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11/9/2009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11/9/2009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11/9/2009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11/9/2009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11/9/2009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11/9/2009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11/9/2009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BCBE8-30B0-4476-8762-9236B142003A}" type="datetimeFigureOut">
              <a:rPr lang="en-US" smtClean="0"/>
              <a:pPr/>
              <a:t>11/9/2009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frame.html?&amp;imgurl=http://www.lev-razumovsky.ru/img/toys/slon.JPG&amp;pageurl=http://www.lev-razumovsky.ru/rus/toys/slon.htm&amp;id=14121739&amp;iid=5&amp;imgwidth=363&amp;imgheight=586&amp;imgsize=85834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14356"/>
            <a:ext cx="8786842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Внеклассная работа</a:t>
            </a:r>
            <a:b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 физике.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143108" y="3643314"/>
            <a:ext cx="5929354" cy="164307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Подготовили</a:t>
            </a:r>
            <a:r>
              <a:rPr kumimoji="0" lang="ru-RU" sz="2400" b="1" i="0" u="none" strike="noStrike" kern="1200" cap="all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 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учителя физики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МОУ АСОШ № 3 с УИОП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cap="all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Ряховская Наталия Владимировна</a:t>
            </a:r>
            <a:r>
              <a:rPr lang="ru-RU" sz="2400" b="1" baseline="0" dirty="0" smtClean="0">
                <a:latin typeface="Constantia" pitchFamily="18" charset="0"/>
              </a:rPr>
              <a:t>  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baseline="0" dirty="0" smtClean="0">
                <a:latin typeface="Constantia" pitchFamily="18" charset="0"/>
              </a:rPr>
              <a:t>  </a:t>
            </a:r>
            <a:r>
              <a:rPr lang="ru-RU" sz="2400" b="1" cap="all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Лысенко Ольга Юрьевна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00034" y="142852"/>
            <a:ext cx="842968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КВН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КВН уже много лет популярен среди школьников и имеет большие преимущества перед другими формами организации школьных вечеров.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КВН можно проводить между параллельными классами, соседними школами, районами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т.д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 Можно устраивать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КВНы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 между учениками и учителями.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  <p:pic>
        <p:nvPicPr>
          <p:cNvPr id="22530" name="Picture 2" descr="C:\Documents and Settings\комп\Мои документы\МОИ РИСУНКИ\праздн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939650"/>
            <a:ext cx="4310086" cy="3663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 rot="10800000">
            <a:off x="3714744" y="642918"/>
            <a:ext cx="5857884" cy="5786478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00562" y="642918"/>
            <a:ext cx="4357718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Физические выставки.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Школьные физические выставки редко применяются во внеклассной работе. </a:t>
            </a:r>
            <a:r>
              <a:rPr lang="ru-RU" sz="2400" dirty="0" smtClean="0">
                <a:latin typeface="Constantia" pitchFamily="18" charset="0"/>
              </a:rPr>
              <a:t>Обучающиеся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могут использовать в качестве экспонатов выставки различные бытовые приборы, и даже детские игрушки, в которых используются законы физики.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142852"/>
            <a:ext cx="6500842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</a:rPr>
              <a:t>1. Физика и детская игрушка.</a:t>
            </a:r>
            <a:endParaRPr lang="ru-RU" sz="28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onstantia" pitchFamily="18" charset="0"/>
                <a:ea typeface="Times New Roman" pitchFamily="18" charset="0"/>
              </a:rPr>
              <a:t>А) Игрушки, действие которых основано на существовании архимедовой силы.</a:t>
            </a:r>
            <a:endParaRPr lang="ru-RU" sz="2400" dirty="0" smtClean="0">
              <a:latin typeface="Constantia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onstantia" pitchFamily="18" charset="0"/>
                <a:ea typeface="Times New Roman" pitchFamily="18" charset="0"/>
              </a:rPr>
              <a:t>Б) Заводные игрушки.</a:t>
            </a:r>
            <a:endParaRPr lang="ru-RU" sz="2400" dirty="0" smtClean="0">
              <a:latin typeface="Constantia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onstantia" pitchFamily="18" charset="0"/>
                <a:ea typeface="Times New Roman" pitchFamily="18" charset="0"/>
              </a:rPr>
              <a:t>В) Инерционные игрушки.</a:t>
            </a:r>
            <a:endParaRPr lang="ru-RU" sz="2400" dirty="0" smtClean="0">
              <a:latin typeface="Constantia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onstantia" pitchFamily="18" charset="0"/>
                <a:ea typeface="Times New Roman" pitchFamily="18" charset="0"/>
              </a:rPr>
              <a:t>Г) Звуковые игрушки.</a:t>
            </a:r>
            <a:endParaRPr lang="ru-RU" sz="2400" dirty="0" smtClean="0">
              <a:latin typeface="Constantia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onstantia" pitchFamily="18" charset="0"/>
                <a:ea typeface="Times New Roman" pitchFamily="18" charset="0"/>
              </a:rPr>
              <a:t>Д) Игрушки, действие которых основано на различном положении центра тяжести.</a:t>
            </a:r>
            <a:endParaRPr lang="ru-RU" sz="2400" dirty="0" smtClean="0">
              <a:latin typeface="Constantia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onstantia" pitchFamily="18" charset="0"/>
                <a:ea typeface="Times New Roman" pitchFamily="18" charset="0"/>
              </a:rPr>
              <a:t>Е) Гироскопические игрушки.</a:t>
            </a:r>
            <a:endParaRPr lang="ru-RU" sz="2400" dirty="0" smtClean="0">
              <a:latin typeface="Constantia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onstantia" pitchFamily="18" charset="0"/>
                <a:ea typeface="Times New Roman" pitchFamily="18" charset="0"/>
              </a:rPr>
              <a:t>Ж) Электрические и магнитные игрушки.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Constantia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Constantia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onstantia" pitchFamily="18" charset="0"/>
                <a:ea typeface="Times New Roman" pitchFamily="18" charset="0"/>
              </a:rPr>
              <a:t>Демонстрации игрушек должны сопровождаться сопутствующими опытами. По данной выставке должны быть организованы экскурсии, которые будут интересны большим группам </a:t>
            </a:r>
            <a:r>
              <a:rPr lang="ru-RU" dirty="0" smtClean="0">
                <a:latin typeface="Constantia" pitchFamily="18" charset="0"/>
              </a:rPr>
              <a:t>обучающихся  </a:t>
            </a:r>
            <a:r>
              <a:rPr lang="ru-RU" dirty="0" smtClean="0">
                <a:latin typeface="Constantia" pitchFamily="18" charset="0"/>
                <a:ea typeface="Times New Roman" pitchFamily="18" charset="0"/>
              </a:rPr>
              <a:t>разного возраста. Выступления экскурсоводов должны быть строго синхронизированы и рассчитаны на 8-10 минут.</a:t>
            </a:r>
            <a:endParaRPr lang="ru-RU" dirty="0"/>
          </a:p>
        </p:txBody>
      </p:sp>
      <p:pic>
        <p:nvPicPr>
          <p:cNvPr id="24578" name="Picture 2" descr="http://im5-tub.mail.ru/i?id=14121739&amp;tov=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16753"/>
          <a:stretch>
            <a:fillRect/>
          </a:stretch>
        </p:blipFill>
        <p:spPr bwMode="auto">
          <a:xfrm>
            <a:off x="214282" y="142852"/>
            <a:ext cx="179230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9" name="Picture 3" descr="C:\Documents and Settings\комп\Мои документы\МОИ РИСУНКИ\iCA8SY17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286124"/>
            <a:ext cx="1928826" cy="3086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485778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</a:rPr>
              <a:t>2. Физика у нас дома.</a:t>
            </a:r>
            <a:endParaRPr lang="ru-RU" sz="28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onstantia" pitchFamily="18" charset="0"/>
                <a:ea typeface="Times New Roman" pitchFamily="18" charset="0"/>
              </a:rPr>
              <a:t>На урок и на внеклассных занятиях учителя могут постоянно развивать естественное стремление </a:t>
            </a:r>
            <a:r>
              <a:rPr lang="ru-RU" sz="2400" dirty="0" smtClean="0">
                <a:latin typeface="Constantia" pitchFamily="18" charset="0"/>
              </a:rPr>
              <a:t>обучающихся </a:t>
            </a:r>
            <a:r>
              <a:rPr lang="ru-RU" sz="2400" dirty="0" smtClean="0">
                <a:latin typeface="Constantia" pitchFamily="18" charset="0"/>
                <a:ea typeface="Times New Roman" pitchFamily="18" charset="0"/>
              </a:rPr>
              <a:t> выяснять причины окружающих их явлений. В этом плане интересна выставка, целью которой является объяснение множества явлений, устройства приборов и установок, с которыми ребята встречаются у себя дома.</a:t>
            </a:r>
            <a:endParaRPr lang="ru-RU" sz="2400" dirty="0" smtClean="0">
              <a:latin typeface="Constantia" pitchFamily="18" charset="0"/>
            </a:endParaRPr>
          </a:p>
        </p:txBody>
      </p:sp>
      <p:pic>
        <p:nvPicPr>
          <p:cNvPr id="25601" name="Picture 1" descr="C:\Documents and Settings\комп\Мои документы\МОИ РИСУНКИ\зануд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214554"/>
            <a:ext cx="3657600" cy="430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20" y="142852"/>
            <a:ext cx="8429684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Научные общества учащихся (НОУ ) по физике.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Сейчас очень популярными среди </a:t>
            </a:r>
            <a:r>
              <a:rPr lang="ru-RU" dirty="0" smtClean="0">
                <a:latin typeface="Constantia" pitchFamily="18" charset="0"/>
              </a:rPr>
              <a:t>обучающихся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 являются Научные Общества Учащихся (НОУ).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</a:rPr>
              <a:t>Цель НОУ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–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это широкое привлечение  учащихся к научной деятельности и техническому творчеству.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</a:rPr>
              <a:t>Основной целью таких обществ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,  является более конкретное и углубленное изучение какой – то физической проблемы.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Ребята самостоятельно изучают проблему с использованием научно – популярной литературы и Интернета.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 Исследование проблемы происходит в течении всего учебного года и конечным результатом этого является отчет НОУ.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Учащиеся готовят презентации по изученной проблеме.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  Их работы сочетают в себе глубокое исследование проблемы, наглядность и аргументированность.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 Наглядным результатом работы являются буклеты, разработанные самими учащимися под руководством преподавателя.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 Научное общество так же должно иметь свою стенную газету, которая бы освещала его работу и расширяла кругозор учащихся в области применения законов физики.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22" y="142852"/>
            <a:ext cx="57864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onstantia" pitchFamily="18" charset="0"/>
                <a:ea typeface="Times New Roman" pitchFamily="18" charset="0"/>
              </a:rPr>
              <a:t>В нашей школе НОУ по физике существует уже несколько лет.  Такое общество вызывает огромный интерес у учащихся.  Результаты исследований активно используются  учителями при объяснении нового материала в различных классах. </a:t>
            </a:r>
            <a:endParaRPr lang="ru-RU" sz="2400" dirty="0" smtClean="0">
              <a:latin typeface="Constantia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7413" y="4572008"/>
            <a:ext cx="2736587" cy="2093525"/>
          </a:xfrm>
          <a:prstGeom prst="roundRect">
            <a:avLst>
              <a:gd name="adj" fmla="val 1558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786058"/>
            <a:ext cx="2597232" cy="1928826"/>
          </a:xfrm>
          <a:prstGeom prst="roundRect">
            <a:avLst>
              <a:gd name="adj" fmla="val 1606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2714644" cy="2080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2214554"/>
            <a:ext cx="2286015" cy="1570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786190"/>
            <a:ext cx="2693196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4714884"/>
            <a:ext cx="285614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43702" y="2388048"/>
            <a:ext cx="2357454" cy="202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2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286256"/>
            <a:ext cx="2924646" cy="2119309"/>
          </a:xfrm>
          <a:prstGeom prst="roundRect">
            <a:avLst>
              <a:gd name="adj" fmla="val 1463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857628"/>
            <a:ext cx="1903687" cy="2700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57166"/>
            <a:ext cx="2657841" cy="1952622"/>
          </a:xfrm>
          <a:prstGeom prst="roundRect">
            <a:avLst>
              <a:gd name="adj" fmla="val 1796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285728"/>
            <a:ext cx="2031838" cy="29670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3071810"/>
            <a:ext cx="2071702" cy="34069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0" y="928670"/>
            <a:ext cx="3632814" cy="22621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42852"/>
            <a:ext cx="771527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Физические игры и викторины.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Очень эффективным является использование  игр и викторин на уроках физики.  Такой вид внеклассного мероприятия может ограничиваться рамками урока.  От учащихся не требуется особой подготовки к викторине. Формирование команд может быть проведено в начале урока. Вопросы викторины готовит учитель и оформляет их с помощью ИКТ. Презентации помогают наглядно представить вопросы, позволяя учащимся использовать зрительную память. Вопросы викторины должны иметь непосредственное отношение к курсу физики, но иметь интересное и оригинальное звучание.  Как показывает опыт, учащиеся разных возрастов с удовольствием  участвуют в таких  викторинах.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 l="4710" t="5565" r="2898"/>
          <a:stretch>
            <a:fillRect/>
          </a:stretch>
        </p:blipFill>
        <p:spPr bwMode="auto">
          <a:xfrm>
            <a:off x="214282" y="214290"/>
            <a:ext cx="2864104" cy="393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0"/>
            <a:ext cx="2428892" cy="1901771"/>
          </a:xfrm>
          <a:prstGeom prst="roundRect">
            <a:avLst>
              <a:gd name="adj" fmla="val 1676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1928802"/>
            <a:ext cx="2645836" cy="1995485"/>
          </a:xfrm>
          <a:prstGeom prst="roundRect">
            <a:avLst>
              <a:gd name="adj" fmla="val 1959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4071942"/>
            <a:ext cx="2756335" cy="1900238"/>
          </a:xfrm>
          <a:prstGeom prst="roundRect">
            <a:avLst>
              <a:gd name="adj" fmla="val 2206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4214818"/>
            <a:ext cx="2608288" cy="2041520"/>
          </a:xfrm>
          <a:prstGeom prst="roundRect">
            <a:avLst>
              <a:gd name="adj" fmla="val 1755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12" y="4929198"/>
            <a:ext cx="2890194" cy="1785950"/>
          </a:xfrm>
          <a:prstGeom prst="roundRect">
            <a:avLst>
              <a:gd name="adj" fmla="val 2037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127964" y="142852"/>
            <a:ext cx="4016036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В  рамках </a:t>
            </a: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 дней </a:t>
            </a: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науки и искусства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85720" y="142852"/>
            <a:ext cx="8643998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Физические игры и викторины.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Очень эффективным является использование  игр и викторин на уроках физики.  Такой вид внеклассного мероприятия может ограничиваться рамками урока.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От учащихся не требуется особой подготовки к викторине. Формирование команд может быть проведено в начале урока. Вопросы викторины готовит учитель и оформляет их с помощью ИКТ. Презентации помогают наглядно представить вопросы, позволяя учащимся использовать зрительную память. Вопросы викторины должны иметь непосредственное отношение к курсу физики, но иметь интересное и оригинальное звучание.  Как показывает опыт, учащиеся разных возрастов с удовольствием  участвуют в таких  викторинах.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2500298" y="285728"/>
            <a:ext cx="6500826" cy="268129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Кто постигает новое,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 лелея старое,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тот может быть учителем.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(Конфуций)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1026" name="Picture 2" descr="D:\мои фотографии\SS101512.JPG"/>
          <p:cNvPicPr>
            <a:picLocks noChangeAspect="1" noChangeArrowheads="1"/>
          </p:cNvPicPr>
          <p:nvPr/>
        </p:nvPicPr>
        <p:blipFill>
          <a:blip r:embed="rId3" cstate="print"/>
          <a:srcRect l="18600" t="14238" r="28652" b="24085"/>
          <a:stretch>
            <a:fillRect/>
          </a:stretch>
        </p:blipFill>
        <p:spPr bwMode="auto">
          <a:xfrm>
            <a:off x="285720" y="1857364"/>
            <a:ext cx="5357850" cy="4630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75324">
            <a:off x="2134283" y="194331"/>
            <a:ext cx="1523465" cy="22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/>
          <a:srcRect t="2579" r="2554" b="3827"/>
          <a:stretch>
            <a:fillRect/>
          </a:stretch>
        </p:blipFill>
        <p:spPr bwMode="auto">
          <a:xfrm rot="20109669">
            <a:off x="246277" y="869901"/>
            <a:ext cx="1564634" cy="219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693272">
            <a:off x="1444587" y="3236715"/>
            <a:ext cx="1600129" cy="252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68113">
            <a:off x="6955624" y="807177"/>
            <a:ext cx="1785950" cy="256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198031">
            <a:off x="6047333" y="3336828"/>
            <a:ext cx="152359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3306" y="2643182"/>
            <a:ext cx="1638491" cy="2447926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0729" name="Picture 9" descr="C:\Documents and Settings\комп\Мои документы\МОИ РИСУНКИ\символ олимпиады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43372" y="0"/>
            <a:ext cx="2571768" cy="24288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0" y="5929330"/>
            <a:ext cx="76677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Школьные  олимпиады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114529" cy="258532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Добра, мира ,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 благополучия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 уважаемые коллеги !!!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4214818"/>
            <a:ext cx="84235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7686" y="214290"/>
            <a:ext cx="464347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Constantia" pitchFamily="18" charset="0"/>
              </a:rPr>
              <a:t>Перед учителем физики, как и перед учителями других предметов,  стоит важнейшая задача: не только сообщить обучающимся определённую сумму знаний, развивать их умения и навыки, но  и научить их применять полученные знания   на практике.</a:t>
            </a:r>
          </a:p>
          <a:p>
            <a:pPr algn="just"/>
            <a:r>
              <a:rPr lang="ru-RU" sz="2800" dirty="0" smtClean="0">
                <a:latin typeface="Constantia" pitchFamily="18" charset="0"/>
              </a:rPr>
              <a:t> Этому способствуют </a:t>
            </a:r>
          </a:p>
          <a:p>
            <a:pPr algn="just"/>
            <a:r>
              <a:rPr lang="ru-RU" sz="2800" dirty="0" smtClean="0">
                <a:solidFill>
                  <a:srgbClr val="C00000"/>
                </a:solidFill>
                <a:latin typeface="Constantia" pitchFamily="18" charset="0"/>
              </a:rPr>
              <a:t>внеклассные занятия</a:t>
            </a:r>
            <a:r>
              <a:rPr lang="ru-RU" sz="2800" dirty="0" smtClean="0">
                <a:latin typeface="Constantia" pitchFamily="18" charset="0"/>
              </a:rPr>
              <a:t> по предмету.</a:t>
            </a:r>
            <a:endParaRPr lang="ru-RU" sz="28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85992"/>
            <a:ext cx="66437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onstantia" pitchFamily="18" charset="0"/>
              </a:rPr>
              <a:t>Внеклассные занятия углубляют и расширяют знания обучающихся, полученные на уроке, повышают их интерес к предмету.</a:t>
            </a:r>
          </a:p>
          <a:p>
            <a:r>
              <a:rPr lang="ru-RU" sz="2800" dirty="0" smtClean="0">
                <a:latin typeface="Constantia" pitchFamily="18" charset="0"/>
              </a:rPr>
              <a:t> Эти занятия приучают к самостоятельной творческой работе, развивают инициативу, вносят элементы исследования в работу, содействуют выбору будущей профессии.</a:t>
            </a:r>
            <a:endParaRPr lang="ru-RU" sz="2800" dirty="0">
              <a:latin typeface="Constantia" pitchFamily="18" charset="0"/>
            </a:endParaRPr>
          </a:p>
        </p:txBody>
      </p:sp>
      <p:pic>
        <p:nvPicPr>
          <p:cNvPr id="6145" name="Picture 1" descr="C:\Documents and Settings\комп\Мои документы\МОИ РИСУНКИ\сова умниц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286256"/>
            <a:ext cx="2428892" cy="2024077"/>
          </a:xfrm>
          <a:prstGeom prst="rect">
            <a:avLst/>
          </a:prstGeom>
          <a:noFill/>
        </p:spPr>
      </p:pic>
      <p:pic>
        <p:nvPicPr>
          <p:cNvPr id="6146" name="Picture 2" descr="C:\Documents and Settings\комп\Мои документы\МОИ РИСУНКИ\портфел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42852"/>
            <a:ext cx="2301335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68" y="2786058"/>
            <a:ext cx="52864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onstantia" pitchFamily="18" charset="0"/>
              </a:rPr>
              <a:t>С внеклассных занятий на урок приходят новые формы работы. </a:t>
            </a:r>
          </a:p>
          <a:p>
            <a:r>
              <a:rPr lang="ru-RU" sz="2800" dirty="0" smtClean="0">
                <a:latin typeface="Constantia" pitchFamily="18" charset="0"/>
              </a:rPr>
              <a:t> Сочетание классной и внеклассной форм работы обогащает урок, наполняет его новым содержанием, делает более интересным для обучающихся.</a:t>
            </a:r>
            <a:endParaRPr lang="ru-RU" sz="2800" dirty="0">
              <a:latin typeface="Constantia" pitchFamily="18" charset="0"/>
            </a:endParaRPr>
          </a:p>
        </p:txBody>
      </p:sp>
      <p:pic>
        <p:nvPicPr>
          <p:cNvPr id="5121" name="Picture 1" descr="C:\Documents and Settings\комп\Мои документы\МОИ РИСУНКИ\p70_1215852955.jpg"/>
          <p:cNvPicPr>
            <a:picLocks noChangeAspect="1" noChangeArrowheads="1"/>
          </p:cNvPicPr>
          <p:nvPr/>
        </p:nvPicPr>
        <p:blipFill>
          <a:blip r:embed="rId3"/>
          <a:srcRect t="14807"/>
          <a:stretch>
            <a:fillRect/>
          </a:stretch>
        </p:blipFill>
        <p:spPr bwMode="auto">
          <a:xfrm>
            <a:off x="6572264" y="61772"/>
            <a:ext cx="2357454" cy="2675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2" name="Picture 2" descr="C:\Documents and Settings\комп\Мои документы\МОИ РИСУНКИ\запиш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786190"/>
            <a:ext cx="2871806" cy="28718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4000" r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548180">
            <a:off x="2300247" y="2571430"/>
            <a:ext cx="2667021" cy="19289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Формы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 внеклассной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 работы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l="-81000" r="-8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73282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Constantia" pitchFamily="18" charset="0"/>
              </a:rPr>
              <a:t>1.   Физические конференции</a:t>
            </a:r>
            <a:endParaRPr lang="ru-RU" sz="4000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357298"/>
            <a:ext cx="57901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  <a:latin typeface="Constantia" pitchFamily="18" charset="0"/>
              </a:rPr>
              <a:t>2.    Физические вечера</a:t>
            </a:r>
            <a:endParaRPr lang="ru-RU" sz="4000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2357430"/>
            <a:ext cx="19127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  <a:latin typeface="Constantia" pitchFamily="18" charset="0"/>
              </a:rPr>
              <a:t>3.  КВН</a:t>
            </a:r>
            <a:endParaRPr lang="ru-RU" sz="4000" dirty="0">
              <a:solidFill>
                <a:srgbClr val="00B050"/>
              </a:solidFill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143248"/>
            <a:ext cx="63592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4. Физические выставки</a:t>
            </a:r>
            <a:endParaRPr lang="ru-RU" sz="4000" dirty="0">
              <a:solidFill>
                <a:schemeClr val="accent4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4214818"/>
            <a:ext cx="66437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5.  Научные общества учащихся (НОУ ) по физике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 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3073" name="Picture 1" descr="C:\Documents and Settings\комп\Мои документы\МОИ РИСУНКИ\книжеч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357298"/>
            <a:ext cx="245271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2844" y="214290"/>
            <a:ext cx="84296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Существует  </a:t>
            </a:r>
            <a:r>
              <a:rPr lang="ru-RU" sz="2800" b="1" dirty="0" smtClean="0">
                <a:latin typeface="Constantia" pitchFamily="18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три   вида  конференций: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42844" y="785794"/>
            <a:ext cx="878687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</a:rPr>
              <a:t>1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</a:rPr>
              <a:t>. Конференции, организуемые в традиционной форме.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nstantia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Эти конференции проводят в форме чередующихся докладов </a:t>
            </a:r>
            <a:r>
              <a:rPr lang="ru-RU" sz="2400" dirty="0" smtClean="0">
                <a:latin typeface="Constantia" pitchFamily="18" charset="0"/>
              </a:rPr>
              <a:t>обучающихся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с широким использованием демонстраций, кинофильмов,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презентаций. Для таких конференций рекомендуется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выбирать темы, не только углубляющие знания </a:t>
            </a:r>
            <a:r>
              <a:rPr lang="ru-RU" sz="2400" dirty="0" smtClean="0">
                <a:latin typeface="Constantia" pitchFamily="18" charset="0"/>
              </a:rPr>
              <a:t>обучающихся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и дающие возможность повторить ряд вопросов программы, но и несущие новую информацию.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857488" y="3429000"/>
            <a:ext cx="62865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</a:rPr>
              <a:t>2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</a:rPr>
              <a:t>. Конференции, организуемые в форме диспута, симпозиума.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nstantia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Преимущество таких конференций – это большая возможность свободного обмена мнениями.</a:t>
            </a:r>
          </a:p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onstantia" pitchFamily="18" charset="0"/>
              </a:rPr>
              <a:t>Целью таких конференций является выяснение практического применения тем физики в повседневной жизни и на производстве.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l="1171" r="78923" b="5219"/>
          <a:stretch>
            <a:fillRect/>
          </a:stretch>
        </p:blipFill>
        <p:spPr bwMode="auto">
          <a:xfrm>
            <a:off x="142844" y="4143380"/>
            <a:ext cx="26401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357290" y="142852"/>
            <a:ext cx="37330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Физические вечера.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142976" y="642918"/>
            <a:ext cx="78581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</a:rPr>
              <a:t>1. Вечера со сборной программой.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nstantia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В программу вечера можно включать: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1) Занимательные опыты.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2) Занимательные истории.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3) Фокусы.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4) Аттракционы.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5) Пьесы, стихи, песни.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214414" y="3643314"/>
            <a:ext cx="792958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</a:rPr>
              <a:t>2. Вечера, проводимые по единому сценарию с интересным сюжетом.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nstantia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Такие вечера проводятся по сценариям, составленным самими учащимися.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142976" y="5143512"/>
            <a:ext cx="75723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</a:rPr>
              <a:t>3. Комплексные вечера.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nstantia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Такие вечера готовят </a:t>
            </a:r>
            <a:r>
              <a:rPr lang="ru-RU" sz="2400" dirty="0" smtClean="0">
                <a:latin typeface="Constantia" pitchFamily="18" charset="0"/>
              </a:rPr>
              <a:t>обучающихся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с учителями, преподающими различные школьные предметы.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500174"/>
            <a:ext cx="2511653" cy="218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904</Words>
  <Application>Microsoft Office PowerPoint</Application>
  <PresentationFormat>Экран (4:3)</PresentationFormat>
  <Paragraphs>90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Внеклассная работа  по физике.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*</cp:lastModifiedBy>
  <cp:revision>26</cp:revision>
  <dcterms:created xsi:type="dcterms:W3CDTF">2009-11-05T18:05:13Z</dcterms:created>
  <dcterms:modified xsi:type="dcterms:W3CDTF">2009-11-09T10:04:20Z</dcterms:modified>
</cp:coreProperties>
</file>