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85800" y="3398520"/>
            <a:ext cx="7848600" cy="1905"/>
          </a:xfrm>
          <a:custGeom>
            <a:avLst/>
            <a:gdLst/>
            <a:ahLst/>
            <a:cxnLst/>
            <a:rect l="l" t="t" r="r" b="b"/>
            <a:pathLst>
              <a:path w="7848600" h="1904">
                <a:moveTo>
                  <a:pt x="0" y="0"/>
                </a:moveTo>
                <a:lnTo>
                  <a:pt x="7848600" y="1650"/>
                </a:lnTo>
              </a:path>
            </a:pathLst>
          </a:custGeom>
          <a:ln w="19050">
            <a:solidFill>
              <a:srgbClr val="073D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2446" y="1764944"/>
            <a:ext cx="6987540" cy="3044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6287" y="1624660"/>
            <a:ext cx="7691424" cy="3928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844" y="1576781"/>
            <a:ext cx="6594475" cy="167258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400" spc="-245" b="1">
                <a:solidFill>
                  <a:srgbClr val="031F43"/>
                </a:solidFill>
                <a:latin typeface="Arial"/>
                <a:cs typeface="Arial"/>
              </a:rPr>
              <a:t>Ф</a:t>
            </a:r>
            <a:r>
              <a:rPr dirty="0" sz="5400" spc="-254" b="1">
                <a:solidFill>
                  <a:srgbClr val="031F43"/>
                </a:solidFill>
                <a:latin typeface="Arial"/>
                <a:cs typeface="Arial"/>
              </a:rPr>
              <a:t>А</a:t>
            </a:r>
            <a:r>
              <a:rPr dirty="0" sz="5400" spc="-110" b="1">
                <a:solidFill>
                  <a:srgbClr val="031F43"/>
                </a:solidFill>
                <a:latin typeface="Arial"/>
                <a:cs typeface="Arial"/>
              </a:rPr>
              <a:t>С</a:t>
            </a:r>
            <a:r>
              <a:rPr dirty="0" sz="5400" spc="-95" b="1">
                <a:solidFill>
                  <a:srgbClr val="031F43"/>
                </a:solidFill>
                <a:latin typeface="Arial"/>
                <a:cs typeface="Arial"/>
              </a:rPr>
              <a:t>И</a:t>
            </a:r>
            <a:r>
              <a:rPr dirty="0" sz="5400" spc="-100" b="1">
                <a:solidFill>
                  <a:srgbClr val="031F43"/>
                </a:solidFill>
                <a:latin typeface="Arial"/>
                <a:cs typeface="Arial"/>
              </a:rPr>
              <a:t>Л</a:t>
            </a:r>
            <a:r>
              <a:rPr dirty="0" sz="5400" spc="-95" b="1">
                <a:solidFill>
                  <a:srgbClr val="031F43"/>
                </a:solidFill>
                <a:latin typeface="Arial"/>
                <a:cs typeface="Arial"/>
              </a:rPr>
              <a:t>И</a:t>
            </a:r>
            <a:r>
              <a:rPr dirty="0" sz="5400" spc="-445" b="1">
                <a:solidFill>
                  <a:srgbClr val="031F43"/>
                </a:solidFill>
                <a:latin typeface="Arial"/>
                <a:cs typeface="Arial"/>
              </a:rPr>
              <a:t>Т</a:t>
            </a:r>
            <a:r>
              <a:rPr dirty="0" sz="5400" spc="-375" b="1">
                <a:solidFill>
                  <a:srgbClr val="031F43"/>
                </a:solidFill>
                <a:latin typeface="Arial"/>
                <a:cs typeface="Arial"/>
              </a:rPr>
              <a:t>А</a:t>
            </a:r>
            <a:r>
              <a:rPr dirty="0" sz="5400" spc="-110" b="1">
                <a:solidFill>
                  <a:srgbClr val="031F43"/>
                </a:solidFill>
                <a:latin typeface="Arial"/>
                <a:cs typeface="Arial"/>
              </a:rPr>
              <a:t>Т</a:t>
            </a:r>
            <a:r>
              <a:rPr dirty="0" sz="5400" spc="-95" b="1">
                <a:solidFill>
                  <a:srgbClr val="031F43"/>
                </a:solidFill>
                <a:latin typeface="Arial"/>
                <a:cs typeface="Arial"/>
              </a:rPr>
              <a:t>И</a:t>
            </a:r>
            <a:r>
              <a:rPr dirty="0" sz="5400" spc="-110" b="1">
                <a:solidFill>
                  <a:srgbClr val="031F43"/>
                </a:solidFill>
                <a:latin typeface="Arial"/>
                <a:cs typeface="Arial"/>
              </a:rPr>
              <a:t>ВНА</a:t>
            </a:r>
            <a:r>
              <a:rPr dirty="0" sz="5400" b="1">
                <a:solidFill>
                  <a:srgbClr val="031F43"/>
                </a:solidFill>
                <a:latin typeface="Arial"/>
                <a:cs typeface="Arial"/>
              </a:rPr>
              <a:t>Я  </a:t>
            </a:r>
            <a:r>
              <a:rPr dirty="0" sz="5400" spc="-95" b="1">
                <a:solidFill>
                  <a:srgbClr val="031F43"/>
                </a:solidFill>
                <a:latin typeface="Arial"/>
                <a:cs typeface="Arial"/>
              </a:rPr>
              <a:t>ПЕДАГОГИКА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696290"/>
            <a:ext cx="352044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105">
                <a:solidFill>
                  <a:srgbClr val="073D86"/>
                </a:solidFill>
              </a:rPr>
              <a:t>Ромашина</a:t>
            </a:r>
            <a:r>
              <a:rPr dirty="0" sz="4000" spc="-335">
                <a:solidFill>
                  <a:srgbClr val="073D86"/>
                </a:solidFill>
              </a:rPr>
              <a:t> </a:t>
            </a:r>
            <a:r>
              <a:rPr dirty="0" sz="4000" spc="-70">
                <a:solidFill>
                  <a:srgbClr val="073D86"/>
                </a:solidFill>
              </a:rPr>
              <a:t>С.Я.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91770" marR="5080" indent="1195070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SzPct val="84375"/>
              <a:buChar char="•"/>
              <a:tabLst>
                <a:tab pos="1570355" algn="l"/>
              </a:tabLst>
            </a:pPr>
            <a:r>
              <a:rPr dirty="0" sz="3200" spc="-15"/>
              <a:t>«Фасилитация» </a:t>
            </a:r>
            <a:r>
              <a:rPr dirty="0" sz="3200" spc="-5"/>
              <a:t>– </a:t>
            </a:r>
            <a:r>
              <a:rPr dirty="0" sz="3200"/>
              <a:t>способ  </a:t>
            </a:r>
            <a:r>
              <a:rPr dirty="0" sz="3200" spc="-35"/>
              <a:t>образовательного </a:t>
            </a:r>
            <a:r>
              <a:rPr dirty="0" sz="3200" spc="-15"/>
              <a:t>взаимодействия, </a:t>
            </a:r>
            <a:r>
              <a:rPr dirty="0" sz="3200" spc="-5"/>
              <a:t>при  </a:t>
            </a:r>
            <a:r>
              <a:rPr dirty="0" sz="3200" spc="-20"/>
              <a:t>котором все </a:t>
            </a:r>
            <a:r>
              <a:rPr dirty="0" sz="3200" spc="-30"/>
              <a:t>его </a:t>
            </a:r>
            <a:r>
              <a:rPr dirty="0" sz="3200" spc="-15"/>
              <a:t>участники, </a:t>
            </a:r>
            <a:r>
              <a:rPr dirty="0" sz="3200" spc="-20"/>
              <a:t>могут</a:t>
            </a:r>
            <a:r>
              <a:rPr dirty="0" sz="3200" spc="190"/>
              <a:t> </a:t>
            </a:r>
            <a:r>
              <a:rPr dirty="0" sz="3200" spc="-15"/>
              <a:t>вести</a:t>
            </a:r>
            <a:endParaRPr sz="3200"/>
          </a:p>
          <a:p>
            <a:pPr algn="ctr" marL="487045" marR="297815">
              <a:lnSpc>
                <a:spcPct val="100000"/>
              </a:lnSpc>
              <a:spcBef>
                <a:spcPts val="5"/>
              </a:spcBef>
            </a:pPr>
            <a:r>
              <a:rPr dirty="0" sz="3200" spc="-35"/>
              <a:t>себя </a:t>
            </a:r>
            <a:r>
              <a:rPr dirty="0" sz="3200" spc="-15"/>
              <a:t>естественно, </a:t>
            </a:r>
            <a:r>
              <a:rPr dirty="0" sz="3200" spc="-20"/>
              <a:t>принимать других  людей </a:t>
            </a:r>
            <a:r>
              <a:rPr dirty="0" sz="3200" spc="-5"/>
              <a:t>и </a:t>
            </a:r>
            <a:r>
              <a:rPr dirty="0" sz="3200" spc="-20"/>
              <a:t>рассчитывать </a:t>
            </a:r>
            <a:r>
              <a:rPr dirty="0" sz="3200" spc="-15"/>
              <a:t>на </a:t>
            </a:r>
            <a:r>
              <a:rPr dirty="0" sz="3200" spc="-10"/>
              <a:t>принятие,  стремиться </a:t>
            </a:r>
            <a:r>
              <a:rPr dirty="0" sz="3200" spc="-5"/>
              <a:t>к </a:t>
            </a:r>
            <a:r>
              <a:rPr dirty="0" sz="3200" spc="-20"/>
              <a:t>взаимопониманию </a:t>
            </a:r>
            <a:r>
              <a:rPr dirty="0" sz="3200" spc="-5"/>
              <a:t>и  </a:t>
            </a:r>
            <a:r>
              <a:rPr dirty="0" sz="3200" spc="-10"/>
              <a:t>согласовывать </a:t>
            </a:r>
            <a:r>
              <a:rPr dirty="0" sz="3200" spc="-15"/>
              <a:t>свои</a:t>
            </a:r>
            <a:r>
              <a:rPr dirty="0" sz="3200" spc="-65"/>
              <a:t> </a:t>
            </a:r>
            <a:r>
              <a:rPr dirty="0" sz="3200" spc="-20"/>
              <a:t>позиции</a:t>
            </a:r>
            <a:endParaRPr sz="3200"/>
          </a:p>
          <a:p>
            <a:pPr algn="ctr" marL="184785">
              <a:lnSpc>
                <a:spcPct val="100000"/>
              </a:lnSpc>
              <a:spcBef>
                <a:spcPts val="5"/>
              </a:spcBef>
            </a:pPr>
            <a:r>
              <a:rPr dirty="0" sz="3200" spc="-15"/>
              <a:t>посредствам</a:t>
            </a:r>
            <a:r>
              <a:rPr dirty="0" sz="3200" spc="-20"/>
              <a:t> </a:t>
            </a:r>
            <a:r>
              <a:rPr dirty="0" sz="3200" spc="-10"/>
              <a:t>диалога.</a:t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50352" y="0"/>
            <a:ext cx="99364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4242" y="230503"/>
            <a:ext cx="4314815" cy="218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42559" y="183386"/>
            <a:ext cx="3037716" cy="260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9514" y="684022"/>
          <a:ext cx="8529955" cy="587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0145"/>
                <a:gridCol w="1880235"/>
                <a:gridCol w="1715135"/>
                <a:gridCol w="1715135"/>
                <a:gridCol w="1378585"/>
                <a:gridCol w="648334"/>
              </a:tblGrid>
              <a:tr h="670560">
                <a:tc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Предмет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37465">
                        <a:lnSpc>
                          <a:spcPct val="100000"/>
                        </a:lnSpc>
                      </a:pP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Объект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Понять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25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800" spc="5">
                          <a:latin typeface="Times New Roman"/>
                          <a:cs typeface="Times New Roman"/>
                        </a:rPr>
                        <a:t>Простить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Принять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444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Структуры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4381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личности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44244">
                <a:tc>
                  <a:txBody>
                    <a:bodyPr/>
                    <a:lstStyle/>
                    <a:p>
                      <a:pPr algn="ctr" marL="381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Они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00355" marR="254635" indent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Активное  </a:t>
                      </a:r>
                      <a:r>
                        <a:rPr dirty="0" sz="1800" spc="-30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800" spc="-65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тич</a:t>
                      </a:r>
                      <a:r>
                        <a:rPr dirty="0" sz="1800" spc="35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800" spc="-11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800" spc="3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слушание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Доверие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Конгруэнтност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41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Направленность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70560">
                <a:tc>
                  <a:txBody>
                    <a:bodyPr/>
                    <a:lstStyle/>
                    <a:p>
                      <a:pPr algn="ctr" marL="374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800" spc="5">
                          <a:latin typeface="Times New Roman"/>
                          <a:cs typeface="Times New Roman"/>
                        </a:rPr>
                        <a:t>Мы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Понимание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Толерантность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Безоценочное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4318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принятие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Компетентность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48789">
                <a:tc>
                  <a:txBody>
                    <a:bodyPr/>
                    <a:lstStyle/>
                    <a:p>
                      <a:pPr algn="ctr" marL="387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84AA3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Открытость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84AA3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316230" marR="226060" indent="-431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800" spc="-40">
                          <a:latin typeface="Times New Roman"/>
                          <a:cs typeface="Times New Roman"/>
                        </a:rPr>
                        <a:t>зу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800" spc="2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позитивное 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отношение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84AA3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Рефлексия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84AA3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25095" marR="75565" indent="-127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Профессионально 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важные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значимые 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личностные  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качества 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(н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800" spc="-3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оо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зо</a:t>
                      </a:r>
                      <a:r>
                        <a:rPr dirty="0" sz="1800" spc="-35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2240">
                <a:tc gridSpan="5" rowSpan="2">
                  <a:txBody>
                    <a:bodyPr/>
                    <a:lstStyle/>
                    <a:p>
                      <a:pPr marL="6483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600">
                          <a:latin typeface="Trebuchet MS"/>
                          <a:cs typeface="Trebuchet MS"/>
                        </a:rPr>
                        <a:t>Представленная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структура фасилитации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является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линейной,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которая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algn="ctr" marL="124460" marR="75565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Trebuchet MS"/>
                          <a:cs typeface="Trebuchet MS"/>
                        </a:rPr>
                        <a:t>расходится </a:t>
                      </a:r>
                      <a:r>
                        <a:rPr dirty="0" sz="1600" spc="5">
                          <a:latin typeface="Trebuchet MS"/>
                          <a:cs typeface="Trebuchet MS"/>
                        </a:rPr>
                        <a:t>по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трем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векторам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они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1600" spc="5">
                          <a:latin typeface="Trebuchet MS"/>
                          <a:cs typeface="Trebuchet MS"/>
                        </a:rPr>
                        <a:t>мы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- я, т.е.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направленность фасилитации на 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себя,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других, сам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процесс взаимодействия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фасилитатора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с детьми. На каждом  этапе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активизируются разные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качества </a:t>
                      </a:r>
                      <a:r>
                        <a:rPr dirty="0" sz="1600" spc="5">
                          <a:latin typeface="Trebuchet MS"/>
                          <a:cs typeface="Trebuchet MS"/>
                        </a:rPr>
                        <a:t>человека и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совсем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не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обязательно  отмеченные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авторами,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последовательность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этапов также возможна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несколько 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иная.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В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частности,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К. Роджерс отмечал, что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конгруэнтность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или есть или ее  нет, для </a:t>
                      </a:r>
                      <a:r>
                        <a:rPr dirty="0" sz="1600" spc="5">
                          <a:latin typeface="Trebuchet MS"/>
                          <a:cs typeface="Trebuchet MS"/>
                        </a:rPr>
                        <a:t>ее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проявления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не </a:t>
                      </a:r>
                      <a:r>
                        <a:rPr dirty="0" sz="1600" spc="-10">
                          <a:latin typeface="Trebuchet MS"/>
                          <a:cs typeface="Trebuchet MS"/>
                        </a:rPr>
                        <a:t>нужно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понимать, прощать </a:t>
                      </a:r>
                      <a:r>
                        <a:rPr dirty="0" sz="1600" spc="5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600" spc="-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latin typeface="Trebuchet MS"/>
                          <a:cs typeface="Trebuchet MS"/>
                        </a:rPr>
                        <a:t>пр.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42545">
                    <a:lnL w="53975">
                      <a:solidFill>
                        <a:srgbClr val="84AA33"/>
                      </a:solidFill>
                      <a:prstDash val="solid"/>
                    </a:lnL>
                    <a:lnR w="53975">
                      <a:solidFill>
                        <a:srgbClr val="84AA33"/>
                      </a:solidFill>
                      <a:prstDash val="solid"/>
                    </a:lnR>
                    <a:lnT w="53975">
                      <a:solidFill>
                        <a:srgbClr val="84AA33"/>
                      </a:solidFill>
                      <a:prstDash val="solid"/>
                    </a:lnT>
                    <a:lnB w="53975">
                      <a:solidFill>
                        <a:srgbClr val="84AA3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84AA3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673225"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2545">
                    <a:lnL w="53975">
                      <a:solidFill>
                        <a:srgbClr val="84AA33"/>
                      </a:solidFill>
                      <a:prstDash val="solid"/>
                    </a:lnL>
                    <a:lnR w="53975">
                      <a:solidFill>
                        <a:srgbClr val="84AA33"/>
                      </a:solidFill>
                      <a:prstDash val="solid"/>
                    </a:lnR>
                    <a:lnT w="53975">
                      <a:solidFill>
                        <a:srgbClr val="84AA33"/>
                      </a:solidFill>
                      <a:prstDash val="solid"/>
                    </a:lnT>
                    <a:lnB w="53975">
                      <a:solidFill>
                        <a:srgbClr val="84AA33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84AA33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696290"/>
            <a:ext cx="3465195" cy="5564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90">
                <a:solidFill>
                  <a:srgbClr val="073D86"/>
                </a:solidFill>
                <a:latin typeface="Arial"/>
                <a:cs typeface="Arial"/>
              </a:rPr>
              <a:t>Акценты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2500"/>
              </a:spcBef>
            </a:pPr>
            <a:r>
              <a:rPr dirty="0" sz="2400" spc="-5">
                <a:latin typeface="Arial"/>
                <a:cs typeface="Arial"/>
              </a:rPr>
              <a:t>Какие д.б.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достигнуты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dirty="0" sz="2400" spc="-30">
                <a:latin typeface="Arial"/>
                <a:cs typeface="Arial"/>
              </a:rPr>
              <a:t>цели</a:t>
            </a:r>
            <a:endParaRPr sz="2400">
              <a:latin typeface="Arial"/>
              <a:cs typeface="Arial"/>
            </a:endParaRPr>
          </a:p>
          <a:p>
            <a:pPr marL="12700" marR="640715">
              <a:lnSpc>
                <a:spcPct val="90000"/>
              </a:lnSpc>
              <a:spcBef>
                <a:spcPts val="290"/>
              </a:spcBef>
            </a:pPr>
            <a:r>
              <a:rPr dirty="0" sz="2400" spc="-10">
                <a:latin typeface="Arial"/>
                <a:cs typeface="Arial"/>
              </a:rPr>
              <a:t>Кто </a:t>
            </a:r>
            <a:r>
              <a:rPr dirty="0" sz="2400" spc="-5">
                <a:latin typeface="Arial"/>
                <a:cs typeface="Arial"/>
              </a:rPr>
              <a:t>д.б. </a:t>
            </a:r>
            <a:r>
              <a:rPr dirty="0" sz="2400" spc="-20">
                <a:latin typeface="Arial"/>
                <a:cs typeface="Arial"/>
              </a:rPr>
              <a:t>вовлечён  </a:t>
            </a:r>
            <a:r>
              <a:rPr dirty="0" sz="2400" spc="-5">
                <a:latin typeface="Arial"/>
                <a:cs typeface="Arial"/>
              </a:rPr>
              <a:t>Как д.б.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разработан  </a:t>
            </a:r>
            <a:r>
              <a:rPr dirty="0" sz="2400" spc="-5">
                <a:latin typeface="Arial"/>
                <a:cs typeface="Arial"/>
              </a:rPr>
              <a:t>процесс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10">
                <a:latin typeface="Arial"/>
                <a:cs typeface="Arial"/>
              </a:rPr>
              <a:t>Какая </a:t>
            </a:r>
            <a:r>
              <a:rPr dirty="0" sz="2400" spc="-5">
                <a:latin typeface="Arial"/>
                <a:cs typeface="Arial"/>
              </a:rPr>
              <a:t>д.б.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модель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5"/>
              </a:spcBef>
            </a:pPr>
            <a:r>
              <a:rPr dirty="0" sz="2400" spc="-5">
                <a:latin typeface="Arial"/>
                <a:cs typeface="Arial"/>
              </a:rPr>
              <a:t>Как д.б.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использованы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dirty="0" sz="2400" spc="-5">
                <a:latin typeface="Arial"/>
                <a:cs typeface="Arial"/>
              </a:rPr>
              <a:t>ресурсы участников</a:t>
            </a:r>
            <a:endParaRPr sz="2400">
              <a:latin typeface="Arial"/>
              <a:cs typeface="Arial"/>
            </a:endParaRPr>
          </a:p>
          <a:p>
            <a:pPr marL="12700" marR="676910">
              <a:lnSpc>
                <a:spcPts val="2300"/>
              </a:lnSpc>
              <a:spcBef>
                <a:spcPts val="560"/>
              </a:spcBef>
            </a:pPr>
            <a:r>
              <a:rPr dirty="0" sz="2400" spc="-5">
                <a:latin typeface="Arial"/>
                <a:cs typeface="Arial"/>
              </a:rPr>
              <a:t>Как </a:t>
            </a:r>
            <a:r>
              <a:rPr dirty="0" sz="2400" spc="-15">
                <a:latin typeface="Arial"/>
                <a:cs typeface="Arial"/>
              </a:rPr>
              <a:t>распределить  вовлеченность </a:t>
            </a:r>
            <a:r>
              <a:rPr dirty="0" sz="2400">
                <a:latin typeface="Arial"/>
                <a:cs typeface="Arial"/>
              </a:rPr>
              <a:t>и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их  </a:t>
            </a:r>
            <a:r>
              <a:rPr dirty="0" sz="2400" spc="-10">
                <a:latin typeface="Arial"/>
                <a:cs typeface="Arial"/>
              </a:rPr>
              <a:t>потенциал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30"/>
              </a:spcBef>
            </a:pPr>
            <a:r>
              <a:rPr dirty="0" sz="2400" spc="-5">
                <a:latin typeface="Arial"/>
                <a:cs typeface="Arial"/>
              </a:rPr>
              <a:t>Как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создать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305"/>
              </a:lnSpc>
            </a:pPr>
            <a:r>
              <a:rPr dirty="0" sz="2400" spc="-20">
                <a:latin typeface="Arial"/>
                <a:cs typeface="Arial"/>
              </a:rPr>
              <a:t>благоприятную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рабочую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5"/>
              </a:lnSpc>
            </a:pPr>
            <a:r>
              <a:rPr dirty="0" sz="2400" spc="-5">
                <a:latin typeface="Arial"/>
                <a:cs typeface="Arial"/>
              </a:rPr>
              <a:t>атмосферу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8304" y="1673860"/>
            <a:ext cx="2359025" cy="1415415"/>
          </a:xfrm>
          <a:custGeom>
            <a:avLst/>
            <a:gdLst/>
            <a:ahLst/>
            <a:cxnLst/>
            <a:rect l="l" t="t" r="r" b="b"/>
            <a:pathLst>
              <a:path w="2359025" h="1415414">
                <a:moveTo>
                  <a:pt x="0" y="1415034"/>
                </a:moveTo>
                <a:lnTo>
                  <a:pt x="2358517" y="1415034"/>
                </a:lnTo>
                <a:lnTo>
                  <a:pt x="2358517" y="0"/>
                </a:lnTo>
                <a:lnTo>
                  <a:pt x="0" y="0"/>
                </a:lnTo>
                <a:lnTo>
                  <a:pt x="0" y="1415034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88304" y="1673860"/>
            <a:ext cx="2359025" cy="1415415"/>
          </a:xfrm>
          <a:custGeom>
            <a:avLst/>
            <a:gdLst/>
            <a:ahLst/>
            <a:cxnLst/>
            <a:rect l="l" t="t" r="r" b="b"/>
            <a:pathLst>
              <a:path w="2359025" h="1415414">
                <a:moveTo>
                  <a:pt x="0" y="1415034"/>
                </a:moveTo>
                <a:lnTo>
                  <a:pt x="2358517" y="1415034"/>
                </a:lnTo>
                <a:lnTo>
                  <a:pt x="2358517" y="0"/>
                </a:lnTo>
                <a:lnTo>
                  <a:pt x="0" y="0"/>
                </a:lnTo>
                <a:lnTo>
                  <a:pt x="0" y="1415034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88304" y="2157221"/>
            <a:ext cx="23590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понимание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8304" y="3324733"/>
            <a:ext cx="2359025" cy="1415415"/>
          </a:xfrm>
          <a:custGeom>
            <a:avLst/>
            <a:gdLst/>
            <a:ahLst/>
            <a:cxnLst/>
            <a:rect l="l" t="t" r="r" b="b"/>
            <a:pathLst>
              <a:path w="2359025" h="1415414">
                <a:moveTo>
                  <a:pt x="0" y="1415033"/>
                </a:moveTo>
                <a:lnTo>
                  <a:pt x="2358517" y="1415033"/>
                </a:lnTo>
                <a:lnTo>
                  <a:pt x="2358517" y="0"/>
                </a:lnTo>
                <a:lnTo>
                  <a:pt x="0" y="0"/>
                </a:lnTo>
                <a:lnTo>
                  <a:pt x="0" y="1415033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88304" y="3324733"/>
            <a:ext cx="2359025" cy="1415415"/>
          </a:xfrm>
          <a:custGeom>
            <a:avLst/>
            <a:gdLst/>
            <a:ahLst/>
            <a:cxnLst/>
            <a:rect l="l" t="t" r="r" b="b"/>
            <a:pathLst>
              <a:path w="2359025" h="1415414">
                <a:moveTo>
                  <a:pt x="0" y="1415033"/>
                </a:moveTo>
                <a:lnTo>
                  <a:pt x="2358517" y="1415033"/>
                </a:lnTo>
                <a:lnTo>
                  <a:pt x="2358517" y="0"/>
                </a:lnTo>
                <a:lnTo>
                  <a:pt x="0" y="0"/>
                </a:lnTo>
                <a:lnTo>
                  <a:pt x="0" y="1415033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488304" y="3808552"/>
            <a:ext cx="23590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вовлеченность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88304" y="4975694"/>
            <a:ext cx="2359025" cy="1415415"/>
          </a:xfrm>
          <a:custGeom>
            <a:avLst/>
            <a:gdLst/>
            <a:ahLst/>
            <a:cxnLst/>
            <a:rect l="l" t="t" r="r" b="b"/>
            <a:pathLst>
              <a:path w="2359025" h="1415414">
                <a:moveTo>
                  <a:pt x="0" y="1415033"/>
                </a:moveTo>
                <a:lnTo>
                  <a:pt x="2358517" y="1415033"/>
                </a:lnTo>
                <a:lnTo>
                  <a:pt x="2358517" y="0"/>
                </a:lnTo>
                <a:lnTo>
                  <a:pt x="0" y="0"/>
                </a:lnTo>
                <a:lnTo>
                  <a:pt x="0" y="1415033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88304" y="4975694"/>
            <a:ext cx="2359025" cy="1415415"/>
          </a:xfrm>
          <a:custGeom>
            <a:avLst/>
            <a:gdLst/>
            <a:ahLst/>
            <a:cxnLst/>
            <a:rect l="l" t="t" r="r" b="b"/>
            <a:pathLst>
              <a:path w="2359025" h="1415414">
                <a:moveTo>
                  <a:pt x="0" y="1415033"/>
                </a:moveTo>
                <a:lnTo>
                  <a:pt x="2358517" y="1415033"/>
                </a:lnTo>
                <a:lnTo>
                  <a:pt x="2358517" y="0"/>
                </a:lnTo>
                <a:lnTo>
                  <a:pt x="0" y="0"/>
                </a:lnTo>
                <a:lnTo>
                  <a:pt x="0" y="1415033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488304" y="5459984"/>
            <a:ext cx="23590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324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действие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64098" y="476630"/>
            <a:ext cx="2592705" cy="1188720"/>
          </a:xfrm>
          <a:prstGeom prst="rect"/>
          <a:ln w="12700">
            <a:solidFill>
              <a:srgbClr val="000000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70"/>
              </a:spcBef>
            </a:pPr>
            <a:r>
              <a:rPr dirty="0" sz="7200" b="1">
                <a:latin typeface="Arial"/>
                <a:cs typeface="Arial"/>
              </a:rPr>
              <a:t>+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4183" y="399288"/>
            <a:ext cx="4922520" cy="6236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04622"/>
            <a:ext cx="4038600" cy="5987415"/>
          </a:xfrm>
          <a:custGeom>
            <a:avLst/>
            <a:gdLst/>
            <a:ahLst/>
            <a:cxnLst/>
            <a:rect l="l" t="t" r="r" b="b"/>
            <a:pathLst>
              <a:path w="4038600" h="5987415">
                <a:moveTo>
                  <a:pt x="0" y="5987033"/>
                </a:moveTo>
                <a:lnTo>
                  <a:pt x="4038600" y="5987033"/>
                </a:lnTo>
                <a:lnTo>
                  <a:pt x="4038600" y="0"/>
                </a:lnTo>
                <a:lnTo>
                  <a:pt x="0" y="0"/>
                </a:lnTo>
                <a:lnTo>
                  <a:pt x="0" y="5987033"/>
                </a:lnTo>
                <a:close/>
              </a:path>
            </a:pathLst>
          </a:custGeom>
          <a:ln w="264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6244" y="376885"/>
            <a:ext cx="12719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Пр</a:t>
            </a:r>
            <a:r>
              <a:rPr dirty="0" sz="1800" spc="5" b="1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ла: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651509"/>
            <a:ext cx="3723004" cy="4690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SzPct val="83333"/>
              <a:buAutoNum type="arabicPeriod"/>
              <a:tabLst>
                <a:tab pos="527685" algn="l"/>
                <a:tab pos="528320" algn="l"/>
              </a:tabLst>
            </a:pPr>
            <a:r>
              <a:rPr dirty="0" sz="1800" spc="-5">
                <a:latin typeface="Arial"/>
                <a:cs typeface="Arial"/>
              </a:rPr>
              <a:t>Демонстрировать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доверие.</a:t>
            </a:r>
            <a:endParaRPr sz="1800">
              <a:latin typeface="Arial"/>
              <a:cs typeface="Arial"/>
            </a:endParaRPr>
          </a:p>
          <a:p>
            <a:pPr marL="527685" indent="-514984">
              <a:lnSpc>
                <a:spcPts val="1945"/>
              </a:lnSpc>
              <a:buClr>
                <a:srgbClr val="30B6FC"/>
              </a:buClr>
              <a:buSzPct val="83333"/>
              <a:buAutoNum type="arabicPeriod"/>
              <a:tabLst>
                <a:tab pos="527685" algn="l"/>
                <a:tab pos="528320" algn="l"/>
              </a:tabLst>
            </a:pPr>
            <a:r>
              <a:rPr dirty="0" sz="1800" spc="-15">
                <a:latin typeface="Arial"/>
                <a:cs typeface="Arial"/>
              </a:rPr>
              <a:t>Помогать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формулировать</a:t>
            </a:r>
            <a:endParaRPr sz="1800">
              <a:latin typeface="Arial"/>
              <a:cs typeface="Arial"/>
            </a:endParaRPr>
          </a:p>
          <a:p>
            <a:pPr marL="527685">
              <a:lnSpc>
                <a:spcPts val="1945"/>
              </a:lnSpc>
            </a:pPr>
            <a:r>
              <a:rPr dirty="0" sz="1800" spc="-20">
                <a:latin typeface="Arial"/>
                <a:cs typeface="Arial"/>
              </a:rPr>
              <a:t>цели.</a:t>
            </a:r>
            <a:endParaRPr sz="1800">
              <a:latin typeface="Arial"/>
              <a:cs typeface="Arial"/>
            </a:endParaRPr>
          </a:p>
          <a:p>
            <a:pPr marL="527685" marR="71120" indent="-514984">
              <a:lnSpc>
                <a:spcPct val="80000"/>
              </a:lnSpc>
              <a:spcBef>
                <a:spcPts val="430"/>
              </a:spcBef>
              <a:buClr>
                <a:srgbClr val="30B6FC"/>
              </a:buClr>
              <a:buSzPct val="83333"/>
              <a:buAutoNum type="arabicPeriod" startAt="3"/>
              <a:tabLst>
                <a:tab pos="527685" algn="l"/>
                <a:tab pos="528320" algn="l"/>
              </a:tabLst>
            </a:pPr>
            <a:r>
              <a:rPr dirty="0" sz="1800" spc="-15">
                <a:latin typeface="Arial"/>
                <a:cs typeface="Arial"/>
              </a:rPr>
              <a:t>Исходить </a:t>
            </a:r>
            <a:r>
              <a:rPr dirty="0" sz="1800">
                <a:latin typeface="Arial"/>
                <a:cs typeface="Arial"/>
              </a:rPr>
              <a:t>из </a:t>
            </a:r>
            <a:r>
              <a:rPr dirty="0" sz="1800" spc="-20">
                <a:latin typeface="Arial"/>
                <a:cs typeface="Arial"/>
              </a:rPr>
              <a:t>того, </a:t>
            </a:r>
            <a:r>
              <a:rPr dirty="0" sz="1800" spc="-15">
                <a:latin typeface="Arial"/>
                <a:cs typeface="Arial"/>
              </a:rPr>
              <a:t>что </a:t>
            </a:r>
            <a:r>
              <a:rPr dirty="0" sz="1800">
                <a:latin typeface="Arial"/>
                <a:cs typeface="Arial"/>
              </a:rPr>
              <a:t>у </a:t>
            </a:r>
            <a:r>
              <a:rPr dirty="0" sz="1800" spc="-20">
                <a:latin typeface="Arial"/>
                <a:cs typeface="Arial"/>
              </a:rPr>
              <a:t>детей  </a:t>
            </a:r>
            <a:r>
              <a:rPr dirty="0" sz="1800">
                <a:latin typeface="Arial"/>
                <a:cs typeface="Arial"/>
              </a:rPr>
              <a:t>есть </a:t>
            </a:r>
            <a:r>
              <a:rPr dirty="0" sz="1800" spc="-10">
                <a:latin typeface="Arial"/>
                <a:cs typeface="Arial"/>
              </a:rPr>
              <a:t>мотивация </a:t>
            </a:r>
            <a:r>
              <a:rPr dirty="0" sz="1800">
                <a:latin typeface="Arial"/>
                <a:cs typeface="Arial"/>
              </a:rPr>
              <a:t>к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учению.</a:t>
            </a:r>
            <a:endParaRPr sz="1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Clr>
                <a:srgbClr val="30B6FC"/>
              </a:buClr>
              <a:buSzPct val="83333"/>
              <a:buAutoNum type="arabicPeriod" startAt="3"/>
              <a:tabLst>
                <a:tab pos="527685" algn="l"/>
                <a:tab pos="528320" algn="l"/>
              </a:tabLst>
            </a:pPr>
            <a:r>
              <a:rPr dirty="0" sz="1800" spc="-5">
                <a:latin typeface="Arial"/>
                <a:cs typeface="Arial"/>
              </a:rPr>
              <a:t>Выступать </a:t>
            </a:r>
            <a:r>
              <a:rPr dirty="0" sz="1800" spc="-10">
                <a:latin typeface="Arial"/>
                <a:cs typeface="Arial"/>
              </a:rPr>
              <a:t>источником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опыта.</a:t>
            </a:r>
            <a:endParaRPr sz="1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buClr>
                <a:srgbClr val="30B6FC"/>
              </a:buClr>
              <a:buSzPct val="83333"/>
              <a:buAutoNum type="arabicPeriod" startAt="3"/>
              <a:tabLst>
                <a:tab pos="527685" algn="l"/>
                <a:tab pos="528320" algn="l"/>
              </a:tabLst>
            </a:pPr>
            <a:r>
              <a:rPr dirty="0" sz="1800" spc="-20">
                <a:latin typeface="Arial"/>
                <a:cs typeface="Arial"/>
              </a:rPr>
              <a:t>Обладать </a:t>
            </a:r>
            <a:r>
              <a:rPr dirty="0" sz="1800" spc="-5">
                <a:latin typeface="Arial"/>
                <a:cs typeface="Arial"/>
              </a:rPr>
              <a:t>эмпатией.</a:t>
            </a:r>
            <a:endParaRPr sz="1800">
              <a:latin typeface="Arial"/>
              <a:cs typeface="Arial"/>
            </a:endParaRPr>
          </a:p>
          <a:p>
            <a:pPr marL="527685" indent="-514984">
              <a:lnSpc>
                <a:spcPts val="1945"/>
              </a:lnSpc>
              <a:buClr>
                <a:srgbClr val="30B6FC"/>
              </a:buClr>
              <a:buSzPct val="83333"/>
              <a:buAutoNum type="arabicPeriod" startAt="3"/>
              <a:tabLst>
                <a:tab pos="527685" algn="l"/>
                <a:tab pos="528320" algn="l"/>
              </a:tabLst>
            </a:pPr>
            <a:r>
              <a:rPr dirty="0" sz="1800" spc="-5">
                <a:latin typeface="Arial"/>
                <a:cs typeface="Arial"/>
              </a:rPr>
              <a:t>Быть </a:t>
            </a:r>
            <a:r>
              <a:rPr dirty="0" sz="1800">
                <a:latin typeface="Arial"/>
                <a:cs typeface="Arial"/>
              </a:rPr>
              <a:t>активным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участником</a:t>
            </a:r>
            <a:endParaRPr sz="1800">
              <a:latin typeface="Arial"/>
              <a:cs typeface="Arial"/>
            </a:endParaRPr>
          </a:p>
          <a:p>
            <a:pPr marL="527685">
              <a:lnSpc>
                <a:spcPts val="1945"/>
              </a:lnSpc>
            </a:pPr>
            <a:r>
              <a:rPr dirty="0" sz="1800" spc="-5">
                <a:latin typeface="Arial"/>
                <a:cs typeface="Arial"/>
              </a:rPr>
              <a:t>группы.</a:t>
            </a:r>
            <a:endParaRPr sz="1800">
              <a:latin typeface="Arial"/>
              <a:cs typeface="Arial"/>
            </a:endParaRPr>
          </a:p>
          <a:p>
            <a:pPr marL="527685" indent="-514984">
              <a:lnSpc>
                <a:spcPts val="1945"/>
              </a:lnSpc>
              <a:buClr>
                <a:srgbClr val="30B6FC"/>
              </a:buClr>
              <a:buSzPct val="83333"/>
              <a:buAutoNum type="arabicPeriod" startAt="7"/>
              <a:tabLst>
                <a:tab pos="527685" algn="l"/>
                <a:tab pos="528320" algn="l"/>
              </a:tabLst>
            </a:pPr>
            <a:r>
              <a:rPr dirty="0" sz="1800" spc="-10">
                <a:latin typeface="Arial"/>
                <a:cs typeface="Arial"/>
              </a:rPr>
              <a:t>Открыто выражать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свои</a:t>
            </a:r>
            <a:endParaRPr sz="1800">
              <a:latin typeface="Arial"/>
              <a:cs typeface="Arial"/>
            </a:endParaRPr>
          </a:p>
          <a:p>
            <a:pPr marL="527685">
              <a:lnSpc>
                <a:spcPts val="1945"/>
              </a:lnSpc>
            </a:pPr>
            <a:r>
              <a:rPr dirty="0" sz="1800" spc="-10">
                <a:latin typeface="Arial"/>
                <a:cs typeface="Arial"/>
              </a:rPr>
              <a:t>чувства.</a:t>
            </a:r>
            <a:endParaRPr sz="1800">
              <a:latin typeface="Arial"/>
              <a:cs typeface="Arial"/>
            </a:endParaRPr>
          </a:p>
          <a:p>
            <a:pPr marL="527685" marR="419100" indent="-514984">
              <a:lnSpc>
                <a:spcPct val="80000"/>
              </a:lnSpc>
              <a:spcBef>
                <a:spcPts val="434"/>
              </a:spcBef>
              <a:buClr>
                <a:srgbClr val="30B6FC"/>
              </a:buClr>
              <a:buSzPct val="83333"/>
              <a:buAutoNum type="arabicPeriod" startAt="8"/>
              <a:tabLst>
                <a:tab pos="527685" algn="l"/>
                <a:tab pos="528320" algn="l"/>
              </a:tabLst>
            </a:pPr>
            <a:r>
              <a:rPr dirty="0" sz="1800" spc="-15">
                <a:latin typeface="Arial"/>
                <a:cs typeface="Arial"/>
              </a:rPr>
              <a:t>Владеть </a:t>
            </a:r>
            <a:r>
              <a:rPr dirty="0" sz="1800">
                <a:latin typeface="Arial"/>
                <a:cs typeface="Arial"/>
              </a:rPr>
              <a:t>стилем  </a:t>
            </a:r>
            <a:r>
              <a:rPr dirty="0" sz="1800" spc="-5">
                <a:latin typeface="Arial"/>
                <a:cs typeface="Arial"/>
              </a:rPr>
              <a:t>неформального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общения.</a:t>
            </a:r>
            <a:endParaRPr sz="1800">
              <a:latin typeface="Arial"/>
              <a:cs typeface="Arial"/>
            </a:endParaRPr>
          </a:p>
          <a:p>
            <a:pPr marL="527685" marR="445134" indent="-514984">
              <a:lnSpc>
                <a:spcPct val="80000"/>
              </a:lnSpc>
              <a:spcBef>
                <a:spcPts val="434"/>
              </a:spcBef>
              <a:buClr>
                <a:srgbClr val="30B6FC"/>
              </a:buClr>
              <a:buSzPct val="83333"/>
              <a:buAutoNum type="arabicPeriod" startAt="8"/>
              <a:tabLst>
                <a:tab pos="527685" algn="l"/>
                <a:tab pos="528320" algn="l"/>
              </a:tabLst>
            </a:pPr>
            <a:r>
              <a:rPr dirty="0" sz="1800" spc="-20">
                <a:latin typeface="Arial"/>
                <a:cs typeface="Arial"/>
              </a:rPr>
              <a:t>Обладать </a:t>
            </a:r>
            <a:r>
              <a:rPr dirty="0" sz="1800" spc="-15">
                <a:latin typeface="Arial"/>
                <a:cs typeface="Arial"/>
              </a:rPr>
              <a:t>положительной  </a:t>
            </a:r>
            <a:r>
              <a:rPr dirty="0" sz="1800">
                <a:latin typeface="Arial"/>
                <a:cs typeface="Arial"/>
              </a:rPr>
              <a:t>самооценкой, </a:t>
            </a:r>
            <a:r>
              <a:rPr dirty="0" sz="1800" spc="-5">
                <a:latin typeface="Arial"/>
                <a:cs typeface="Arial"/>
              </a:rPr>
              <a:t>проявлять  эмоциональную  </a:t>
            </a:r>
            <a:r>
              <a:rPr dirty="0" sz="1800" spc="-10">
                <a:latin typeface="Arial"/>
                <a:cs typeface="Arial"/>
              </a:rPr>
              <a:t>уравновешенность,  </a:t>
            </a:r>
            <a:r>
              <a:rPr dirty="0" sz="1800" spc="-5">
                <a:latin typeface="Arial"/>
                <a:cs typeface="Arial"/>
              </a:rPr>
              <a:t>уверенность,</a:t>
            </a:r>
            <a:endParaRPr sz="1800">
              <a:latin typeface="Arial"/>
              <a:cs typeface="Arial"/>
            </a:endParaRPr>
          </a:p>
          <a:p>
            <a:pPr marL="527685">
              <a:lnSpc>
                <a:spcPts val="1730"/>
              </a:lnSpc>
            </a:pPr>
            <a:r>
              <a:rPr dirty="0" sz="1800" spc="-5">
                <a:latin typeface="Arial"/>
                <a:cs typeface="Arial"/>
              </a:rPr>
              <a:t>жизнерадостность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8200" y="404622"/>
            <a:ext cx="4038600" cy="5987415"/>
          </a:xfrm>
          <a:prstGeom prst="rect">
            <a:avLst/>
          </a:prstGeom>
          <a:ln w="26424">
            <a:solidFill>
              <a:srgbClr val="4584D2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950">
              <a:latin typeface="Times New Roman"/>
              <a:cs typeface="Times New Roman"/>
            </a:endParaRPr>
          </a:p>
          <a:p>
            <a:pPr marL="979805">
              <a:lnSpc>
                <a:spcPct val="100000"/>
              </a:lnSpc>
            </a:pPr>
            <a:r>
              <a:rPr dirty="0" sz="3300" spc="-20" b="1">
                <a:solidFill>
                  <a:srgbClr val="6F2F9F"/>
                </a:solidFill>
                <a:latin typeface="Arial"/>
                <a:cs typeface="Arial"/>
              </a:rPr>
              <a:t>Сущность</a:t>
            </a:r>
            <a:endParaRPr sz="3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0286" y="2934447"/>
            <a:ext cx="620395" cy="1134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835"/>
              </a:lnSpc>
            </a:pPr>
            <a:r>
              <a:rPr dirty="0" sz="8000" spc="-5" b="1">
                <a:solidFill>
                  <a:srgbClr val="6F2F9F"/>
                </a:solidFill>
                <a:latin typeface="Arial"/>
                <a:cs typeface="Arial"/>
              </a:rPr>
              <a:t>?</a:t>
            </a:r>
            <a:endParaRPr sz="8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48071" y="1406397"/>
            <a:ext cx="0" cy="4811395"/>
          </a:xfrm>
          <a:custGeom>
            <a:avLst/>
            <a:gdLst/>
            <a:ahLst/>
            <a:cxnLst/>
            <a:rect l="l" t="t" r="r" b="b"/>
            <a:pathLst>
              <a:path w="0" h="4811395">
                <a:moveTo>
                  <a:pt x="0" y="0"/>
                </a:moveTo>
                <a:lnTo>
                  <a:pt x="0" y="481078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44458" y="1406397"/>
            <a:ext cx="0" cy="4811395"/>
          </a:xfrm>
          <a:custGeom>
            <a:avLst/>
            <a:gdLst/>
            <a:ahLst/>
            <a:cxnLst/>
            <a:rect l="l" t="t" r="r" b="b"/>
            <a:pathLst>
              <a:path w="0" h="4811395">
                <a:moveTo>
                  <a:pt x="0" y="0"/>
                </a:moveTo>
                <a:lnTo>
                  <a:pt x="0" y="481078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41721" y="1406397"/>
            <a:ext cx="3109595" cy="12700"/>
          </a:xfrm>
          <a:custGeom>
            <a:avLst/>
            <a:gdLst/>
            <a:ahLst/>
            <a:cxnLst/>
            <a:rect l="l" t="t" r="r" b="b"/>
            <a:pathLst>
              <a:path w="3109595" h="12700">
                <a:moveTo>
                  <a:pt x="0" y="12700"/>
                </a:moveTo>
                <a:lnTo>
                  <a:pt x="3109086" y="12700"/>
                </a:lnTo>
                <a:lnTo>
                  <a:pt x="3109086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41721" y="6198133"/>
            <a:ext cx="3109595" cy="0"/>
          </a:xfrm>
          <a:custGeom>
            <a:avLst/>
            <a:gdLst/>
            <a:ahLst/>
            <a:cxnLst/>
            <a:rect l="l" t="t" r="r" b="b"/>
            <a:pathLst>
              <a:path w="3109595" h="0">
                <a:moveTo>
                  <a:pt x="0" y="0"/>
                </a:moveTo>
                <a:lnTo>
                  <a:pt x="310908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154421" y="1419097"/>
            <a:ext cx="3084195" cy="4760595"/>
          </a:xfrm>
          <a:prstGeom prst="rect">
            <a:avLst/>
          </a:prstGeom>
          <a:solidFill>
            <a:srgbClr val="7957D5"/>
          </a:solidFill>
        </p:spPr>
        <p:txBody>
          <a:bodyPr wrap="square" lIns="0" tIns="28575" rIns="0" bIns="0" rtlCol="0" vert="horz">
            <a:spAutoFit/>
          </a:bodyPr>
          <a:lstStyle/>
          <a:p>
            <a:pPr marL="86360" marR="685800">
              <a:lnSpc>
                <a:spcPct val="100000"/>
              </a:lnSpc>
              <a:spcBef>
                <a:spcPts val="225"/>
              </a:spcBef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Развитие  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субъекта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в  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dirty="0" sz="2800" spc="20" b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sz="2800" spc="-75" b="1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2800" spc="-45" b="1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ании  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при </a:t>
            </a:r>
            <a:r>
              <a:rPr dirty="0" sz="2800" spc="-35" b="1">
                <a:solidFill>
                  <a:srgbClr val="FFFFFF"/>
                </a:solidFill>
                <a:latin typeface="Arial"/>
                <a:cs typeface="Arial"/>
              </a:rPr>
              <a:t>условии 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опоры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endParaRPr sz="2800">
              <a:latin typeface="Arial"/>
              <a:cs typeface="Arial"/>
            </a:endParaRPr>
          </a:p>
          <a:p>
            <a:pPr marL="86360" marR="801370">
              <a:lnSpc>
                <a:spcPct val="100000"/>
              </a:lnSpc>
              <a:spcBef>
                <a:spcPts val="10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ичн</a:t>
            </a:r>
            <a:r>
              <a:rPr dirty="0" sz="2800" spc="-55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sz="2800" spc="-35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ный 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опыт</a:t>
            </a:r>
            <a:endParaRPr sz="2800">
              <a:latin typeface="Arial"/>
              <a:cs typeface="Arial"/>
            </a:endParaRPr>
          </a:p>
          <a:p>
            <a:pPr marL="86360" marR="335280">
              <a:lnSpc>
                <a:spcPct val="100000"/>
              </a:lnSpc>
              <a:spcBef>
                <a:spcPts val="5"/>
              </a:spcBef>
            </a:pP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обучающегося  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веру 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его  </a:t>
            </a:r>
            <a:r>
              <a:rPr dirty="0" sz="2800" spc="-35" b="1">
                <a:solidFill>
                  <a:srgbClr val="FFFFFF"/>
                </a:solidFill>
                <a:latin typeface="Arial"/>
                <a:cs typeface="Arial"/>
              </a:rPr>
              <a:t>возможности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способности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3619" rIns="0" bIns="0" rtlCol="0" vert="horz">
            <a:spAutoFit/>
          </a:bodyPr>
          <a:lstStyle/>
          <a:p>
            <a:pPr algn="ctr" marL="2032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Какими</a:t>
            </a:r>
            <a:r>
              <a:rPr dirty="0" spc="-95"/>
              <a:t> </a:t>
            </a:r>
            <a:r>
              <a:rPr dirty="0"/>
              <a:t>умениями  </a:t>
            </a:r>
            <a:r>
              <a:rPr dirty="0" spc="-35"/>
              <a:t>должен </a:t>
            </a:r>
            <a:r>
              <a:rPr dirty="0" spc="-60"/>
              <a:t>обладать  </a:t>
            </a:r>
            <a:r>
              <a:rPr dirty="0" spc="-25"/>
              <a:t>фасилитатор?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74363" y="4803591"/>
            <a:ext cx="800100" cy="1196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15240">
              <a:lnSpc>
                <a:spcPct val="120100"/>
              </a:lnSpc>
              <a:spcBef>
                <a:spcPts val="95"/>
              </a:spcBef>
            </a:pPr>
            <a:r>
              <a:rPr dirty="0" sz="1600" spc="5">
                <a:latin typeface="Arial"/>
                <a:cs typeface="Arial"/>
              </a:rPr>
              <a:t>П</a:t>
            </a:r>
            <a:r>
              <a:rPr dirty="0" sz="1600" spc="-35">
                <a:latin typeface="Arial"/>
                <a:cs typeface="Arial"/>
              </a:rPr>
              <a:t>е</a:t>
            </a:r>
            <a:r>
              <a:rPr dirty="0" sz="1600" spc="-5">
                <a:latin typeface="Arial"/>
                <a:cs typeface="Arial"/>
              </a:rPr>
              <a:t>д</a:t>
            </a:r>
            <a:r>
              <a:rPr dirty="0" sz="1600" spc="-10">
                <a:latin typeface="Arial"/>
                <a:cs typeface="Arial"/>
              </a:rPr>
              <a:t>а</a:t>
            </a:r>
            <a:r>
              <a:rPr dirty="0" sz="1600" spc="-35">
                <a:latin typeface="Arial"/>
                <a:cs typeface="Arial"/>
              </a:rPr>
              <a:t>г</a:t>
            </a:r>
            <a:r>
              <a:rPr dirty="0" sz="1600" spc="-10">
                <a:latin typeface="Arial"/>
                <a:cs typeface="Arial"/>
              </a:rPr>
              <a:t>о</a:t>
            </a:r>
            <a:r>
              <a:rPr dirty="0" sz="1600">
                <a:latin typeface="Arial"/>
                <a:cs typeface="Arial"/>
              </a:rPr>
              <a:t>г  </a:t>
            </a:r>
            <a:r>
              <a:rPr dirty="0" sz="1600" spc="10">
                <a:latin typeface="Arial"/>
                <a:cs typeface="Arial"/>
              </a:rPr>
              <a:t>У</a:t>
            </a:r>
            <a:r>
              <a:rPr dirty="0" sz="1600" spc="5">
                <a:latin typeface="Arial"/>
                <a:cs typeface="Arial"/>
              </a:rPr>
              <a:t>ч</a:t>
            </a:r>
            <a:r>
              <a:rPr dirty="0" sz="1600" spc="-10">
                <a:latin typeface="Arial"/>
                <a:cs typeface="Arial"/>
              </a:rPr>
              <a:t>и</a:t>
            </a:r>
            <a:r>
              <a:rPr dirty="0" sz="1600" spc="-20">
                <a:latin typeface="Arial"/>
                <a:cs typeface="Arial"/>
              </a:rPr>
              <a:t>т</a:t>
            </a:r>
            <a:r>
              <a:rPr dirty="0" sz="1600" spc="-50">
                <a:latin typeface="Arial"/>
                <a:cs typeface="Arial"/>
              </a:rPr>
              <a:t>е</a:t>
            </a:r>
            <a:r>
              <a:rPr dirty="0" sz="1600" spc="-5">
                <a:latin typeface="Arial"/>
                <a:cs typeface="Arial"/>
              </a:rPr>
              <a:t>ль  </a:t>
            </a:r>
            <a:r>
              <a:rPr dirty="0" sz="1600" spc="-20">
                <a:latin typeface="Arial"/>
                <a:cs typeface="Arial"/>
              </a:rPr>
              <a:t>Тьютор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dirty="0" sz="1600" spc="5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5713" y="202184"/>
            <a:ext cx="5490845" cy="3227070"/>
          </a:xfrm>
          <a:custGeom>
            <a:avLst/>
            <a:gdLst/>
            <a:ahLst/>
            <a:cxnLst/>
            <a:rect l="l" t="t" r="r" b="b"/>
            <a:pathLst>
              <a:path w="5490845" h="3227070">
                <a:moveTo>
                  <a:pt x="4953000" y="0"/>
                </a:moveTo>
                <a:lnTo>
                  <a:pt x="0" y="0"/>
                </a:lnTo>
                <a:lnTo>
                  <a:pt x="0" y="3226816"/>
                </a:lnTo>
                <a:lnTo>
                  <a:pt x="4953000" y="3226816"/>
                </a:lnTo>
                <a:lnTo>
                  <a:pt x="5001956" y="3224618"/>
                </a:lnTo>
                <a:lnTo>
                  <a:pt x="5049680" y="3218150"/>
                </a:lnTo>
                <a:lnTo>
                  <a:pt x="5095983" y="3207604"/>
                </a:lnTo>
                <a:lnTo>
                  <a:pt x="5140675" y="3193168"/>
                </a:lnTo>
                <a:lnTo>
                  <a:pt x="5183565" y="3175032"/>
                </a:lnTo>
                <a:lnTo>
                  <a:pt x="5224464" y="3153386"/>
                </a:lnTo>
                <a:lnTo>
                  <a:pt x="5263183" y="3128420"/>
                </a:lnTo>
                <a:lnTo>
                  <a:pt x="5299530" y="3100324"/>
                </a:lnTo>
                <a:lnTo>
                  <a:pt x="5333317" y="3069288"/>
                </a:lnTo>
                <a:lnTo>
                  <a:pt x="5364353" y="3035501"/>
                </a:lnTo>
                <a:lnTo>
                  <a:pt x="5392449" y="2999154"/>
                </a:lnTo>
                <a:lnTo>
                  <a:pt x="5417415" y="2960435"/>
                </a:lnTo>
                <a:lnTo>
                  <a:pt x="5439061" y="2919536"/>
                </a:lnTo>
                <a:lnTo>
                  <a:pt x="5457197" y="2876646"/>
                </a:lnTo>
                <a:lnTo>
                  <a:pt x="5471633" y="2831954"/>
                </a:lnTo>
                <a:lnTo>
                  <a:pt x="5482179" y="2785651"/>
                </a:lnTo>
                <a:lnTo>
                  <a:pt x="5488647" y="2737927"/>
                </a:lnTo>
                <a:lnTo>
                  <a:pt x="5490845" y="2688971"/>
                </a:lnTo>
                <a:lnTo>
                  <a:pt x="5490845" y="537718"/>
                </a:lnTo>
                <a:lnTo>
                  <a:pt x="5488647" y="488781"/>
                </a:lnTo>
                <a:lnTo>
                  <a:pt x="5482179" y="441075"/>
                </a:lnTo>
                <a:lnTo>
                  <a:pt x="5471633" y="394787"/>
                </a:lnTo>
                <a:lnTo>
                  <a:pt x="5457197" y="350109"/>
                </a:lnTo>
                <a:lnTo>
                  <a:pt x="5439061" y="307231"/>
                </a:lnTo>
                <a:lnTo>
                  <a:pt x="5417415" y="266342"/>
                </a:lnTo>
                <a:lnTo>
                  <a:pt x="5392449" y="227632"/>
                </a:lnTo>
                <a:lnTo>
                  <a:pt x="5364353" y="191292"/>
                </a:lnTo>
                <a:lnTo>
                  <a:pt x="5333317" y="157511"/>
                </a:lnTo>
                <a:lnTo>
                  <a:pt x="5299530" y="126480"/>
                </a:lnTo>
                <a:lnTo>
                  <a:pt x="5263183" y="98387"/>
                </a:lnTo>
                <a:lnTo>
                  <a:pt x="5224464" y="73424"/>
                </a:lnTo>
                <a:lnTo>
                  <a:pt x="5183565" y="51781"/>
                </a:lnTo>
                <a:lnTo>
                  <a:pt x="5140675" y="33646"/>
                </a:lnTo>
                <a:lnTo>
                  <a:pt x="5095983" y="19211"/>
                </a:lnTo>
                <a:lnTo>
                  <a:pt x="5049680" y="8664"/>
                </a:lnTo>
                <a:lnTo>
                  <a:pt x="5001956" y="2197"/>
                </a:lnTo>
                <a:lnTo>
                  <a:pt x="4953000" y="0"/>
                </a:lnTo>
                <a:close/>
              </a:path>
            </a:pathLst>
          </a:custGeom>
          <a:solidFill>
            <a:srgbClr val="D7D2D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45713" y="202184"/>
            <a:ext cx="5490845" cy="3227070"/>
          </a:xfrm>
          <a:custGeom>
            <a:avLst/>
            <a:gdLst/>
            <a:ahLst/>
            <a:cxnLst/>
            <a:rect l="l" t="t" r="r" b="b"/>
            <a:pathLst>
              <a:path w="5490845" h="3227070">
                <a:moveTo>
                  <a:pt x="5490845" y="537718"/>
                </a:moveTo>
                <a:lnTo>
                  <a:pt x="5490845" y="2688971"/>
                </a:lnTo>
                <a:lnTo>
                  <a:pt x="5488647" y="2737927"/>
                </a:lnTo>
                <a:lnTo>
                  <a:pt x="5482179" y="2785651"/>
                </a:lnTo>
                <a:lnTo>
                  <a:pt x="5471633" y="2831954"/>
                </a:lnTo>
                <a:lnTo>
                  <a:pt x="5457197" y="2876646"/>
                </a:lnTo>
                <a:lnTo>
                  <a:pt x="5439061" y="2919536"/>
                </a:lnTo>
                <a:lnTo>
                  <a:pt x="5417415" y="2960435"/>
                </a:lnTo>
                <a:lnTo>
                  <a:pt x="5392449" y="2999154"/>
                </a:lnTo>
                <a:lnTo>
                  <a:pt x="5364353" y="3035501"/>
                </a:lnTo>
                <a:lnTo>
                  <a:pt x="5333317" y="3069288"/>
                </a:lnTo>
                <a:lnTo>
                  <a:pt x="5299530" y="3100324"/>
                </a:lnTo>
                <a:lnTo>
                  <a:pt x="5263183" y="3128420"/>
                </a:lnTo>
                <a:lnTo>
                  <a:pt x="5224464" y="3153386"/>
                </a:lnTo>
                <a:lnTo>
                  <a:pt x="5183565" y="3175032"/>
                </a:lnTo>
                <a:lnTo>
                  <a:pt x="5140675" y="3193168"/>
                </a:lnTo>
                <a:lnTo>
                  <a:pt x="5095983" y="3207604"/>
                </a:lnTo>
                <a:lnTo>
                  <a:pt x="5049680" y="3218150"/>
                </a:lnTo>
                <a:lnTo>
                  <a:pt x="5001956" y="3224618"/>
                </a:lnTo>
                <a:lnTo>
                  <a:pt x="4953000" y="3226816"/>
                </a:lnTo>
                <a:lnTo>
                  <a:pt x="0" y="3226816"/>
                </a:lnTo>
                <a:lnTo>
                  <a:pt x="0" y="0"/>
                </a:lnTo>
                <a:lnTo>
                  <a:pt x="4953000" y="0"/>
                </a:lnTo>
                <a:lnTo>
                  <a:pt x="5001956" y="2197"/>
                </a:lnTo>
                <a:lnTo>
                  <a:pt x="5049680" y="8664"/>
                </a:lnTo>
                <a:lnTo>
                  <a:pt x="5095983" y="19211"/>
                </a:lnTo>
                <a:lnTo>
                  <a:pt x="5140675" y="33646"/>
                </a:lnTo>
                <a:lnTo>
                  <a:pt x="5183565" y="51781"/>
                </a:lnTo>
                <a:lnTo>
                  <a:pt x="5224464" y="73424"/>
                </a:lnTo>
                <a:lnTo>
                  <a:pt x="5263183" y="98387"/>
                </a:lnTo>
                <a:lnTo>
                  <a:pt x="5299530" y="126480"/>
                </a:lnTo>
                <a:lnTo>
                  <a:pt x="5333317" y="157511"/>
                </a:lnTo>
                <a:lnTo>
                  <a:pt x="5364353" y="191292"/>
                </a:lnTo>
                <a:lnTo>
                  <a:pt x="5392449" y="227632"/>
                </a:lnTo>
                <a:lnTo>
                  <a:pt x="5417415" y="266342"/>
                </a:lnTo>
                <a:lnTo>
                  <a:pt x="5439061" y="307231"/>
                </a:lnTo>
                <a:lnTo>
                  <a:pt x="5457197" y="350109"/>
                </a:lnTo>
                <a:lnTo>
                  <a:pt x="5471633" y="394787"/>
                </a:lnTo>
                <a:lnTo>
                  <a:pt x="5482179" y="441075"/>
                </a:lnTo>
                <a:lnTo>
                  <a:pt x="5488647" y="488781"/>
                </a:lnTo>
                <a:lnTo>
                  <a:pt x="5490845" y="537718"/>
                </a:lnTo>
                <a:close/>
              </a:path>
            </a:pathLst>
          </a:custGeom>
          <a:ln w="25400">
            <a:solidFill>
              <a:srgbClr val="D7D2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782059" y="298196"/>
            <a:ext cx="4785995" cy="298069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82880" marR="1272540" indent="-170180">
              <a:lnSpc>
                <a:spcPts val="1989"/>
              </a:lnSpc>
              <a:spcBef>
                <a:spcPts val="305"/>
              </a:spcBef>
              <a:buChar char="•"/>
              <a:tabLst>
                <a:tab pos="183515" algn="l"/>
              </a:tabLst>
            </a:pP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114">
                <a:latin typeface="Arial"/>
                <a:cs typeface="Arial"/>
              </a:rPr>
              <a:t>всегда </a:t>
            </a:r>
            <a:r>
              <a:rPr dirty="0" sz="1800" spc="-110">
                <a:latin typeface="Arial"/>
                <a:cs typeface="Arial"/>
              </a:rPr>
              <a:t>давать </a:t>
            </a:r>
            <a:r>
              <a:rPr dirty="0" sz="1800" spc="-95">
                <a:latin typeface="Arial"/>
                <a:cs typeface="Arial"/>
              </a:rPr>
              <a:t>ясные, </a:t>
            </a:r>
            <a:r>
              <a:rPr dirty="0" sz="1800" spc="-80">
                <a:latin typeface="Arial"/>
                <a:cs typeface="Arial"/>
              </a:rPr>
              <a:t>понятные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и  </a:t>
            </a:r>
            <a:r>
              <a:rPr dirty="0" sz="1800" spc="-70">
                <a:latin typeface="Arial"/>
                <a:cs typeface="Arial"/>
              </a:rPr>
              <a:t>продуманные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инструкции;</a:t>
            </a:r>
            <a:endParaRPr sz="1800">
              <a:latin typeface="Arial"/>
              <a:cs typeface="Arial"/>
            </a:endParaRPr>
          </a:p>
          <a:p>
            <a:pPr marL="182880" indent="-170180">
              <a:lnSpc>
                <a:spcPts val="2065"/>
              </a:lnSpc>
              <a:spcBef>
                <a:spcPts val="110"/>
              </a:spcBef>
              <a:buChar char="•"/>
              <a:tabLst>
                <a:tab pos="183515" algn="l"/>
              </a:tabLst>
            </a:pP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85">
                <a:latin typeface="Arial"/>
                <a:cs typeface="Arial"/>
              </a:rPr>
              <a:t>дожидаться </a:t>
            </a:r>
            <a:r>
              <a:rPr dirty="0" sz="1800" spc="-75">
                <a:latin typeface="Arial"/>
                <a:cs typeface="Arial"/>
              </a:rPr>
              <a:t>тишины </a:t>
            </a:r>
            <a:r>
              <a:rPr dirty="0" sz="1800" spc="-35">
                <a:latin typeface="Arial"/>
                <a:cs typeface="Arial"/>
              </a:rPr>
              <a:t>и </a:t>
            </a:r>
            <a:r>
              <a:rPr dirty="0" sz="1800" spc="-60">
                <a:latin typeface="Arial"/>
                <a:cs typeface="Arial"/>
              </a:rPr>
              <a:t>внимания,</a:t>
            </a:r>
            <a:r>
              <a:rPr dirty="0" sz="1800" spc="-38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прежде </a:t>
            </a:r>
            <a:r>
              <a:rPr dirty="0" sz="1800" spc="-80">
                <a:latin typeface="Arial"/>
                <a:cs typeface="Arial"/>
              </a:rPr>
              <a:t>чем</a:t>
            </a:r>
            <a:endParaRPr sz="1800">
              <a:latin typeface="Arial"/>
              <a:cs typeface="Arial"/>
            </a:endParaRPr>
          </a:p>
          <a:p>
            <a:pPr marL="182880">
              <a:lnSpc>
                <a:spcPts val="2065"/>
              </a:lnSpc>
            </a:pPr>
            <a:r>
              <a:rPr dirty="0" sz="1800" spc="-105">
                <a:latin typeface="Arial"/>
                <a:cs typeface="Arial"/>
              </a:rPr>
              <a:t>начать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говорить.</a:t>
            </a:r>
            <a:endParaRPr sz="1800">
              <a:latin typeface="Arial"/>
              <a:cs typeface="Arial"/>
            </a:endParaRPr>
          </a:p>
          <a:p>
            <a:pPr marL="182880" indent="-170180">
              <a:lnSpc>
                <a:spcPts val="2080"/>
              </a:lnSpc>
              <a:spcBef>
                <a:spcPts val="145"/>
              </a:spcBef>
              <a:buChar char="•"/>
              <a:tabLst>
                <a:tab pos="183515" algn="l"/>
              </a:tabLst>
            </a:pP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95">
                <a:latin typeface="Arial"/>
                <a:cs typeface="Arial"/>
              </a:rPr>
              <a:t>разбивать </a:t>
            </a:r>
            <a:r>
              <a:rPr dirty="0" sz="1800" spc="-70">
                <a:latin typeface="Arial"/>
                <a:cs typeface="Arial"/>
              </a:rPr>
              <a:t>длинные </a:t>
            </a:r>
            <a:r>
              <a:rPr dirty="0" sz="1800" spc="-60">
                <a:latin typeface="Arial"/>
                <a:cs typeface="Arial"/>
              </a:rPr>
              <a:t>инструкции </a:t>
            </a:r>
            <a:r>
              <a:rPr dirty="0" sz="1800" spc="-90">
                <a:latin typeface="Arial"/>
                <a:cs typeface="Arial"/>
              </a:rPr>
              <a:t>на</a:t>
            </a:r>
            <a:r>
              <a:rPr dirty="0" sz="1800" spc="-25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шаги,</a:t>
            </a:r>
            <a:endParaRPr sz="1800">
              <a:latin typeface="Arial"/>
              <a:cs typeface="Arial"/>
            </a:endParaRPr>
          </a:p>
          <a:p>
            <a:pPr marL="182880" marR="115570">
              <a:lnSpc>
                <a:spcPts val="1970"/>
              </a:lnSpc>
              <a:spcBef>
                <a:spcPts val="140"/>
              </a:spcBef>
            </a:pPr>
            <a:r>
              <a:rPr dirty="0" sz="1800" spc="-95">
                <a:latin typeface="Arial"/>
                <a:cs typeface="Arial"/>
              </a:rPr>
              <a:t>чтобы </a:t>
            </a:r>
            <a:r>
              <a:rPr dirty="0" sz="1800" spc="-70">
                <a:latin typeface="Arial"/>
                <a:cs typeface="Arial"/>
              </a:rPr>
              <a:t>не </a:t>
            </a:r>
            <a:r>
              <a:rPr dirty="0" sz="1800" spc="-105">
                <a:latin typeface="Arial"/>
                <a:cs typeface="Arial"/>
              </a:rPr>
              <a:t>запутать </a:t>
            </a:r>
            <a:r>
              <a:rPr dirty="0" sz="1800" spc="-35">
                <a:latin typeface="Arial"/>
                <a:cs typeface="Arial"/>
              </a:rPr>
              <a:t>и </a:t>
            </a:r>
            <a:r>
              <a:rPr dirty="0" sz="1800" spc="-70">
                <a:latin typeface="Arial"/>
                <a:cs typeface="Arial"/>
              </a:rPr>
              <a:t>не </a:t>
            </a:r>
            <a:r>
              <a:rPr dirty="0" sz="1800" spc="-80">
                <a:latin typeface="Arial"/>
                <a:cs typeface="Arial"/>
              </a:rPr>
              <a:t>перегрузить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внимание  </a:t>
            </a:r>
            <a:r>
              <a:rPr dirty="0" sz="1800" spc="-55">
                <a:latin typeface="Arial"/>
                <a:cs typeface="Arial"/>
              </a:rPr>
              <a:t>учеников;</a:t>
            </a:r>
            <a:endParaRPr sz="1800">
              <a:latin typeface="Arial"/>
              <a:cs typeface="Arial"/>
            </a:endParaRPr>
          </a:p>
          <a:p>
            <a:pPr marL="182880" indent="-170180">
              <a:lnSpc>
                <a:spcPts val="2075"/>
              </a:lnSpc>
              <a:spcBef>
                <a:spcPts val="110"/>
              </a:spcBef>
              <a:buChar char="•"/>
              <a:tabLst>
                <a:tab pos="183515" algn="l"/>
              </a:tabLst>
            </a:pP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125">
                <a:latin typeface="Arial"/>
                <a:cs typeface="Arial"/>
              </a:rPr>
              <a:t>стараться </a:t>
            </a:r>
            <a:r>
              <a:rPr dirty="0" sz="1800" spc="-90">
                <a:latin typeface="Arial"/>
                <a:cs typeface="Arial"/>
              </a:rPr>
              <a:t>предугадать </a:t>
            </a:r>
            <a:r>
              <a:rPr dirty="0" sz="1800" spc="-75">
                <a:latin typeface="Arial"/>
                <a:cs typeface="Arial"/>
              </a:rPr>
              <a:t>поведение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учеников</a:t>
            </a:r>
            <a:endParaRPr sz="1800">
              <a:latin typeface="Arial"/>
              <a:cs typeface="Arial"/>
            </a:endParaRPr>
          </a:p>
          <a:p>
            <a:pPr marL="182880">
              <a:lnSpc>
                <a:spcPts val="2075"/>
              </a:lnSpc>
            </a:pPr>
            <a:r>
              <a:rPr dirty="0" sz="1800" spc="-50">
                <a:latin typeface="Arial"/>
                <a:cs typeface="Arial"/>
              </a:rPr>
              <a:t>при </a:t>
            </a:r>
            <a:r>
              <a:rPr dirty="0" sz="1800" spc="-70">
                <a:latin typeface="Arial"/>
                <a:cs typeface="Arial"/>
              </a:rPr>
              <a:t>выполнении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заданий;</a:t>
            </a:r>
            <a:endParaRPr sz="1800">
              <a:latin typeface="Arial"/>
              <a:cs typeface="Arial"/>
            </a:endParaRPr>
          </a:p>
          <a:p>
            <a:pPr marL="182880" indent="-170180">
              <a:lnSpc>
                <a:spcPts val="2065"/>
              </a:lnSpc>
              <a:spcBef>
                <a:spcPts val="145"/>
              </a:spcBef>
              <a:buChar char="•"/>
              <a:tabLst>
                <a:tab pos="183515" algn="l"/>
              </a:tabLst>
            </a:pP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95">
                <a:latin typeface="Arial"/>
                <a:cs typeface="Arial"/>
              </a:rPr>
              <a:t>обеспечивать </a:t>
            </a:r>
            <a:r>
              <a:rPr dirty="0" sz="1800" spc="-80">
                <a:latin typeface="Arial"/>
                <a:cs typeface="Arial"/>
              </a:rPr>
              <a:t>обратную </a:t>
            </a:r>
            <a:r>
              <a:rPr dirty="0" sz="1800" spc="-100">
                <a:latin typeface="Arial"/>
                <a:cs typeface="Arial"/>
              </a:rPr>
              <a:t>связь, </a:t>
            </a:r>
            <a:r>
              <a:rPr dirty="0" sz="1800" spc="-95">
                <a:latin typeface="Arial"/>
                <a:cs typeface="Arial"/>
              </a:rPr>
              <a:t>чтобы</a:t>
            </a:r>
            <a:r>
              <a:rPr dirty="0" sz="1800" spc="-19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понять,</a:t>
            </a:r>
            <a:endParaRPr sz="1800">
              <a:latin typeface="Arial"/>
              <a:cs typeface="Arial"/>
            </a:endParaRPr>
          </a:p>
          <a:p>
            <a:pPr marL="182880">
              <a:lnSpc>
                <a:spcPts val="2065"/>
              </a:lnSpc>
            </a:pPr>
            <a:r>
              <a:rPr dirty="0" sz="1800" spc="-70">
                <a:latin typeface="Arial"/>
                <a:cs typeface="Arial"/>
              </a:rPr>
              <a:t>насколько </a:t>
            </a:r>
            <a:r>
              <a:rPr dirty="0" sz="1800" spc="-50">
                <a:latin typeface="Arial"/>
                <a:cs typeface="Arial"/>
              </a:rPr>
              <a:t>ученики </a:t>
            </a:r>
            <a:r>
              <a:rPr dirty="0" sz="1800" spc="-70">
                <a:latin typeface="Arial"/>
                <a:cs typeface="Arial"/>
              </a:rPr>
              <a:t>поняли</a:t>
            </a:r>
            <a:r>
              <a:rPr dirty="0" sz="1800" spc="-22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задание.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188976"/>
            <a:ext cx="3088640" cy="3253104"/>
          </a:xfrm>
          <a:custGeom>
            <a:avLst/>
            <a:gdLst/>
            <a:ahLst/>
            <a:cxnLst/>
            <a:rect l="l" t="t" r="r" b="b"/>
            <a:pathLst>
              <a:path w="3088640" h="3253104">
                <a:moveTo>
                  <a:pt x="2573782" y="0"/>
                </a:moveTo>
                <a:lnTo>
                  <a:pt x="514769" y="0"/>
                </a:lnTo>
                <a:lnTo>
                  <a:pt x="467914" y="2103"/>
                </a:lnTo>
                <a:lnTo>
                  <a:pt x="422237" y="8294"/>
                </a:lnTo>
                <a:lnTo>
                  <a:pt x="377922" y="18390"/>
                </a:lnTo>
                <a:lnTo>
                  <a:pt x="335148" y="32208"/>
                </a:lnTo>
                <a:lnTo>
                  <a:pt x="294098" y="49568"/>
                </a:lnTo>
                <a:lnTo>
                  <a:pt x="254953" y="70287"/>
                </a:lnTo>
                <a:lnTo>
                  <a:pt x="217896" y="94183"/>
                </a:lnTo>
                <a:lnTo>
                  <a:pt x="183108" y="121075"/>
                </a:lnTo>
                <a:lnTo>
                  <a:pt x="150771" y="150780"/>
                </a:lnTo>
                <a:lnTo>
                  <a:pt x="121066" y="183117"/>
                </a:lnTo>
                <a:lnTo>
                  <a:pt x="94175" y="217904"/>
                </a:lnTo>
                <a:lnTo>
                  <a:pt x="70280" y="254959"/>
                </a:lnTo>
                <a:lnTo>
                  <a:pt x="49562" y="294100"/>
                </a:lnTo>
                <a:lnTo>
                  <a:pt x="32204" y="335145"/>
                </a:lnTo>
                <a:lnTo>
                  <a:pt x="18387" y="377913"/>
                </a:lnTo>
                <a:lnTo>
                  <a:pt x="8293" y="422221"/>
                </a:lnTo>
                <a:lnTo>
                  <a:pt x="2103" y="467887"/>
                </a:lnTo>
                <a:lnTo>
                  <a:pt x="0" y="514731"/>
                </a:lnTo>
                <a:lnTo>
                  <a:pt x="0" y="2738374"/>
                </a:lnTo>
                <a:lnTo>
                  <a:pt x="2103" y="2785236"/>
                </a:lnTo>
                <a:lnTo>
                  <a:pt x="8293" y="2830917"/>
                </a:lnTo>
                <a:lnTo>
                  <a:pt x="18387" y="2875235"/>
                </a:lnTo>
                <a:lnTo>
                  <a:pt x="32204" y="2918010"/>
                </a:lnTo>
                <a:lnTo>
                  <a:pt x="49562" y="2959059"/>
                </a:lnTo>
                <a:lnTo>
                  <a:pt x="70280" y="2998201"/>
                </a:lnTo>
                <a:lnTo>
                  <a:pt x="94175" y="3035255"/>
                </a:lnTo>
                <a:lnTo>
                  <a:pt x="121066" y="3070039"/>
                </a:lnTo>
                <a:lnTo>
                  <a:pt x="150771" y="3102371"/>
                </a:lnTo>
                <a:lnTo>
                  <a:pt x="183108" y="3132071"/>
                </a:lnTo>
                <a:lnTo>
                  <a:pt x="217896" y="3158956"/>
                </a:lnTo>
                <a:lnTo>
                  <a:pt x="254953" y="3182845"/>
                </a:lnTo>
                <a:lnTo>
                  <a:pt x="294098" y="3203557"/>
                </a:lnTo>
                <a:lnTo>
                  <a:pt x="335148" y="3220910"/>
                </a:lnTo>
                <a:lnTo>
                  <a:pt x="377922" y="3234723"/>
                </a:lnTo>
                <a:lnTo>
                  <a:pt x="422237" y="3244814"/>
                </a:lnTo>
                <a:lnTo>
                  <a:pt x="467914" y="3251002"/>
                </a:lnTo>
                <a:lnTo>
                  <a:pt x="514769" y="3253104"/>
                </a:lnTo>
                <a:lnTo>
                  <a:pt x="2573782" y="3253104"/>
                </a:lnTo>
                <a:lnTo>
                  <a:pt x="2620644" y="3251002"/>
                </a:lnTo>
                <a:lnTo>
                  <a:pt x="2666325" y="3244814"/>
                </a:lnTo>
                <a:lnTo>
                  <a:pt x="2710643" y="3234723"/>
                </a:lnTo>
                <a:lnTo>
                  <a:pt x="2753418" y="3220910"/>
                </a:lnTo>
                <a:lnTo>
                  <a:pt x="2794467" y="3203557"/>
                </a:lnTo>
                <a:lnTo>
                  <a:pt x="2833609" y="3182845"/>
                </a:lnTo>
                <a:lnTo>
                  <a:pt x="2870663" y="3158956"/>
                </a:lnTo>
                <a:lnTo>
                  <a:pt x="2905447" y="3132071"/>
                </a:lnTo>
                <a:lnTo>
                  <a:pt x="2937779" y="3102371"/>
                </a:lnTo>
                <a:lnTo>
                  <a:pt x="2967479" y="3070039"/>
                </a:lnTo>
                <a:lnTo>
                  <a:pt x="2994364" y="3035255"/>
                </a:lnTo>
                <a:lnTo>
                  <a:pt x="3018253" y="2998201"/>
                </a:lnTo>
                <a:lnTo>
                  <a:pt x="3038965" y="2959059"/>
                </a:lnTo>
                <a:lnTo>
                  <a:pt x="3056318" y="2918010"/>
                </a:lnTo>
                <a:lnTo>
                  <a:pt x="3070131" y="2875235"/>
                </a:lnTo>
                <a:lnTo>
                  <a:pt x="3080222" y="2830917"/>
                </a:lnTo>
                <a:lnTo>
                  <a:pt x="3086410" y="2785236"/>
                </a:lnTo>
                <a:lnTo>
                  <a:pt x="3088513" y="2738374"/>
                </a:lnTo>
                <a:lnTo>
                  <a:pt x="3088513" y="514731"/>
                </a:lnTo>
                <a:lnTo>
                  <a:pt x="3086410" y="467887"/>
                </a:lnTo>
                <a:lnTo>
                  <a:pt x="3080222" y="422221"/>
                </a:lnTo>
                <a:lnTo>
                  <a:pt x="3070131" y="377913"/>
                </a:lnTo>
                <a:lnTo>
                  <a:pt x="3056318" y="335145"/>
                </a:lnTo>
                <a:lnTo>
                  <a:pt x="3038965" y="294100"/>
                </a:lnTo>
                <a:lnTo>
                  <a:pt x="3018253" y="254959"/>
                </a:lnTo>
                <a:lnTo>
                  <a:pt x="2994364" y="217904"/>
                </a:lnTo>
                <a:lnTo>
                  <a:pt x="2967479" y="183117"/>
                </a:lnTo>
                <a:lnTo>
                  <a:pt x="2937779" y="150780"/>
                </a:lnTo>
                <a:lnTo>
                  <a:pt x="2905447" y="121075"/>
                </a:lnTo>
                <a:lnTo>
                  <a:pt x="2870663" y="94183"/>
                </a:lnTo>
                <a:lnTo>
                  <a:pt x="2833609" y="70287"/>
                </a:lnTo>
                <a:lnTo>
                  <a:pt x="2794467" y="49568"/>
                </a:lnTo>
                <a:lnTo>
                  <a:pt x="2753418" y="32208"/>
                </a:lnTo>
                <a:lnTo>
                  <a:pt x="2710643" y="18390"/>
                </a:lnTo>
                <a:lnTo>
                  <a:pt x="2666325" y="8294"/>
                </a:lnTo>
                <a:lnTo>
                  <a:pt x="2620644" y="2103"/>
                </a:lnTo>
                <a:lnTo>
                  <a:pt x="2573782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00" y="188976"/>
            <a:ext cx="3088640" cy="3253104"/>
          </a:xfrm>
          <a:custGeom>
            <a:avLst/>
            <a:gdLst/>
            <a:ahLst/>
            <a:cxnLst/>
            <a:rect l="l" t="t" r="r" b="b"/>
            <a:pathLst>
              <a:path w="3088640" h="3253104">
                <a:moveTo>
                  <a:pt x="0" y="514731"/>
                </a:moveTo>
                <a:lnTo>
                  <a:pt x="2103" y="467887"/>
                </a:lnTo>
                <a:lnTo>
                  <a:pt x="8293" y="422221"/>
                </a:lnTo>
                <a:lnTo>
                  <a:pt x="18387" y="377913"/>
                </a:lnTo>
                <a:lnTo>
                  <a:pt x="32204" y="335145"/>
                </a:lnTo>
                <a:lnTo>
                  <a:pt x="49562" y="294100"/>
                </a:lnTo>
                <a:lnTo>
                  <a:pt x="70280" y="254959"/>
                </a:lnTo>
                <a:lnTo>
                  <a:pt x="94175" y="217904"/>
                </a:lnTo>
                <a:lnTo>
                  <a:pt x="121066" y="183117"/>
                </a:lnTo>
                <a:lnTo>
                  <a:pt x="150771" y="150780"/>
                </a:lnTo>
                <a:lnTo>
                  <a:pt x="183108" y="121075"/>
                </a:lnTo>
                <a:lnTo>
                  <a:pt x="217896" y="94183"/>
                </a:lnTo>
                <a:lnTo>
                  <a:pt x="254953" y="70287"/>
                </a:lnTo>
                <a:lnTo>
                  <a:pt x="294098" y="49568"/>
                </a:lnTo>
                <a:lnTo>
                  <a:pt x="335148" y="32208"/>
                </a:lnTo>
                <a:lnTo>
                  <a:pt x="377922" y="18390"/>
                </a:lnTo>
                <a:lnTo>
                  <a:pt x="422237" y="8294"/>
                </a:lnTo>
                <a:lnTo>
                  <a:pt x="467914" y="2103"/>
                </a:lnTo>
                <a:lnTo>
                  <a:pt x="514769" y="0"/>
                </a:lnTo>
                <a:lnTo>
                  <a:pt x="2573782" y="0"/>
                </a:lnTo>
                <a:lnTo>
                  <a:pt x="2620644" y="2103"/>
                </a:lnTo>
                <a:lnTo>
                  <a:pt x="2666325" y="8294"/>
                </a:lnTo>
                <a:lnTo>
                  <a:pt x="2710643" y="18390"/>
                </a:lnTo>
                <a:lnTo>
                  <a:pt x="2753418" y="32208"/>
                </a:lnTo>
                <a:lnTo>
                  <a:pt x="2794467" y="49568"/>
                </a:lnTo>
                <a:lnTo>
                  <a:pt x="2833609" y="70287"/>
                </a:lnTo>
                <a:lnTo>
                  <a:pt x="2870663" y="94183"/>
                </a:lnTo>
                <a:lnTo>
                  <a:pt x="2905447" y="121075"/>
                </a:lnTo>
                <a:lnTo>
                  <a:pt x="2937779" y="150780"/>
                </a:lnTo>
                <a:lnTo>
                  <a:pt x="2967479" y="183117"/>
                </a:lnTo>
                <a:lnTo>
                  <a:pt x="2994364" y="217904"/>
                </a:lnTo>
                <a:lnTo>
                  <a:pt x="3018253" y="254959"/>
                </a:lnTo>
                <a:lnTo>
                  <a:pt x="3038965" y="294100"/>
                </a:lnTo>
                <a:lnTo>
                  <a:pt x="3056318" y="335145"/>
                </a:lnTo>
                <a:lnTo>
                  <a:pt x="3070131" y="377913"/>
                </a:lnTo>
                <a:lnTo>
                  <a:pt x="3080222" y="422221"/>
                </a:lnTo>
                <a:lnTo>
                  <a:pt x="3086410" y="467887"/>
                </a:lnTo>
                <a:lnTo>
                  <a:pt x="3088513" y="514731"/>
                </a:lnTo>
                <a:lnTo>
                  <a:pt x="3088513" y="2738374"/>
                </a:lnTo>
                <a:lnTo>
                  <a:pt x="3086410" y="2785236"/>
                </a:lnTo>
                <a:lnTo>
                  <a:pt x="3080222" y="2830917"/>
                </a:lnTo>
                <a:lnTo>
                  <a:pt x="3070131" y="2875235"/>
                </a:lnTo>
                <a:lnTo>
                  <a:pt x="3056318" y="2918010"/>
                </a:lnTo>
                <a:lnTo>
                  <a:pt x="3038965" y="2959059"/>
                </a:lnTo>
                <a:lnTo>
                  <a:pt x="3018253" y="2998201"/>
                </a:lnTo>
                <a:lnTo>
                  <a:pt x="2994364" y="3035255"/>
                </a:lnTo>
                <a:lnTo>
                  <a:pt x="2967479" y="3070039"/>
                </a:lnTo>
                <a:lnTo>
                  <a:pt x="2937779" y="3102371"/>
                </a:lnTo>
                <a:lnTo>
                  <a:pt x="2905447" y="3132071"/>
                </a:lnTo>
                <a:lnTo>
                  <a:pt x="2870663" y="3158956"/>
                </a:lnTo>
                <a:lnTo>
                  <a:pt x="2833609" y="3182845"/>
                </a:lnTo>
                <a:lnTo>
                  <a:pt x="2794467" y="3203557"/>
                </a:lnTo>
                <a:lnTo>
                  <a:pt x="2753418" y="3220910"/>
                </a:lnTo>
                <a:lnTo>
                  <a:pt x="2710643" y="3234723"/>
                </a:lnTo>
                <a:lnTo>
                  <a:pt x="2666325" y="3244814"/>
                </a:lnTo>
                <a:lnTo>
                  <a:pt x="2620644" y="3251002"/>
                </a:lnTo>
                <a:lnTo>
                  <a:pt x="2573782" y="3253104"/>
                </a:lnTo>
                <a:lnTo>
                  <a:pt x="514769" y="3253104"/>
                </a:lnTo>
                <a:lnTo>
                  <a:pt x="467914" y="3251002"/>
                </a:lnTo>
                <a:lnTo>
                  <a:pt x="422237" y="3244814"/>
                </a:lnTo>
                <a:lnTo>
                  <a:pt x="377922" y="3234723"/>
                </a:lnTo>
                <a:lnTo>
                  <a:pt x="335148" y="3220910"/>
                </a:lnTo>
                <a:lnTo>
                  <a:pt x="294098" y="3203557"/>
                </a:lnTo>
                <a:lnTo>
                  <a:pt x="254953" y="3182845"/>
                </a:lnTo>
                <a:lnTo>
                  <a:pt x="217896" y="3158956"/>
                </a:lnTo>
                <a:lnTo>
                  <a:pt x="183108" y="3132071"/>
                </a:lnTo>
                <a:lnTo>
                  <a:pt x="150771" y="3102371"/>
                </a:lnTo>
                <a:lnTo>
                  <a:pt x="121066" y="3070039"/>
                </a:lnTo>
                <a:lnTo>
                  <a:pt x="94175" y="3035255"/>
                </a:lnTo>
                <a:lnTo>
                  <a:pt x="70280" y="2998201"/>
                </a:lnTo>
                <a:lnTo>
                  <a:pt x="49562" y="2959059"/>
                </a:lnTo>
                <a:lnTo>
                  <a:pt x="32204" y="2918010"/>
                </a:lnTo>
                <a:lnTo>
                  <a:pt x="18387" y="2875235"/>
                </a:lnTo>
                <a:lnTo>
                  <a:pt x="8293" y="2830917"/>
                </a:lnTo>
                <a:lnTo>
                  <a:pt x="2103" y="2785236"/>
                </a:lnTo>
                <a:lnTo>
                  <a:pt x="0" y="2738374"/>
                </a:lnTo>
                <a:lnTo>
                  <a:pt x="0" y="51473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31926" y="1365885"/>
            <a:ext cx="2536825" cy="8172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2540">
              <a:lnSpc>
                <a:spcPts val="3110"/>
              </a:lnSpc>
              <a:spcBef>
                <a:spcPts val="110"/>
              </a:spcBef>
            </a:pPr>
            <a:r>
              <a:rPr dirty="0" sz="2700" spc="-160" b="1">
                <a:solidFill>
                  <a:srgbClr val="FFFFFF"/>
                </a:solidFill>
                <a:latin typeface="Arial"/>
                <a:cs typeface="Arial"/>
              </a:rPr>
              <a:t>Умение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ts val="3110"/>
              </a:lnSpc>
            </a:pPr>
            <a:r>
              <a:rPr dirty="0" sz="2700" spc="-155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2700" spc="-145" b="1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dirty="0" sz="2700" spc="-345" b="1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sz="2700" spc="-310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2700" spc="-215" b="1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dirty="0" sz="2700" spc="-215" b="1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dirty="0" sz="2700" spc="-150" b="1">
                <a:solidFill>
                  <a:srgbClr val="FFFFFF"/>
                </a:solidFill>
                <a:latin typeface="Arial"/>
                <a:cs typeface="Arial"/>
              </a:rPr>
              <a:t>кти</a:t>
            </a:r>
            <a:r>
              <a:rPr dirty="0" sz="2700" spc="-190" b="1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dirty="0" sz="2700" spc="-210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2700" spc="-254" b="1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dirty="0" sz="2700" spc="-254" b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sz="2700" spc="-295" b="1">
                <a:solidFill>
                  <a:srgbClr val="FFFFFF"/>
                </a:solidFill>
                <a:latin typeface="Arial"/>
                <a:cs typeface="Arial"/>
              </a:rPr>
              <a:t>ть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45713" y="3645027"/>
            <a:ext cx="5490845" cy="3173095"/>
          </a:xfrm>
          <a:custGeom>
            <a:avLst/>
            <a:gdLst/>
            <a:ahLst/>
            <a:cxnLst/>
            <a:rect l="l" t="t" r="r" b="b"/>
            <a:pathLst>
              <a:path w="5490845" h="3173095">
                <a:moveTo>
                  <a:pt x="4962017" y="0"/>
                </a:moveTo>
                <a:lnTo>
                  <a:pt x="0" y="0"/>
                </a:lnTo>
                <a:lnTo>
                  <a:pt x="0" y="3172641"/>
                </a:lnTo>
                <a:lnTo>
                  <a:pt x="4962017" y="3172641"/>
                </a:lnTo>
                <a:lnTo>
                  <a:pt x="5010137" y="3170480"/>
                </a:lnTo>
                <a:lnTo>
                  <a:pt x="5057050" y="3164122"/>
                </a:lnTo>
                <a:lnTo>
                  <a:pt x="5102568" y="3153752"/>
                </a:lnTo>
                <a:lnTo>
                  <a:pt x="5146505" y="3139559"/>
                </a:lnTo>
                <a:lnTo>
                  <a:pt x="5188673" y="3121728"/>
                </a:lnTo>
                <a:lnTo>
                  <a:pt x="5228886" y="3100447"/>
                </a:lnTo>
                <a:lnTo>
                  <a:pt x="5266956" y="3075901"/>
                </a:lnTo>
                <a:lnTo>
                  <a:pt x="5302696" y="3048278"/>
                </a:lnTo>
                <a:lnTo>
                  <a:pt x="5335920" y="3017764"/>
                </a:lnTo>
                <a:lnTo>
                  <a:pt x="5366441" y="2984546"/>
                </a:lnTo>
                <a:lnTo>
                  <a:pt x="5394071" y="2948811"/>
                </a:lnTo>
                <a:lnTo>
                  <a:pt x="5418624" y="2910745"/>
                </a:lnTo>
                <a:lnTo>
                  <a:pt x="5439912" y="2870536"/>
                </a:lnTo>
                <a:lnTo>
                  <a:pt x="5457749" y="2828368"/>
                </a:lnTo>
                <a:lnTo>
                  <a:pt x="5471948" y="2784431"/>
                </a:lnTo>
                <a:lnTo>
                  <a:pt x="5482321" y="2738909"/>
                </a:lnTo>
                <a:lnTo>
                  <a:pt x="5488683" y="2691990"/>
                </a:lnTo>
                <a:lnTo>
                  <a:pt x="5490845" y="2643860"/>
                </a:lnTo>
                <a:lnTo>
                  <a:pt x="5490845" y="528828"/>
                </a:lnTo>
                <a:lnTo>
                  <a:pt x="5488683" y="480688"/>
                </a:lnTo>
                <a:lnTo>
                  <a:pt x="5482321" y="433760"/>
                </a:lnTo>
                <a:lnTo>
                  <a:pt x="5471948" y="388231"/>
                </a:lnTo>
                <a:lnTo>
                  <a:pt x="5457749" y="344288"/>
                </a:lnTo>
                <a:lnTo>
                  <a:pt x="5439912" y="302116"/>
                </a:lnTo>
                <a:lnTo>
                  <a:pt x="5418624" y="261902"/>
                </a:lnTo>
                <a:lnTo>
                  <a:pt x="5394071" y="223833"/>
                </a:lnTo>
                <a:lnTo>
                  <a:pt x="5366441" y="188095"/>
                </a:lnTo>
                <a:lnTo>
                  <a:pt x="5335920" y="154876"/>
                </a:lnTo>
                <a:lnTo>
                  <a:pt x="5302696" y="124361"/>
                </a:lnTo>
                <a:lnTo>
                  <a:pt x="5266956" y="96738"/>
                </a:lnTo>
                <a:lnTo>
                  <a:pt x="5228886" y="72192"/>
                </a:lnTo>
                <a:lnTo>
                  <a:pt x="5188673" y="50911"/>
                </a:lnTo>
                <a:lnTo>
                  <a:pt x="5146505" y="33080"/>
                </a:lnTo>
                <a:lnTo>
                  <a:pt x="5102568" y="18887"/>
                </a:lnTo>
                <a:lnTo>
                  <a:pt x="5057050" y="8518"/>
                </a:lnTo>
                <a:lnTo>
                  <a:pt x="5010137" y="2160"/>
                </a:lnTo>
                <a:lnTo>
                  <a:pt x="4962017" y="0"/>
                </a:lnTo>
                <a:close/>
              </a:path>
            </a:pathLst>
          </a:custGeom>
          <a:solidFill>
            <a:srgbClr val="D0E2E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45713" y="3645027"/>
            <a:ext cx="5490845" cy="3173095"/>
          </a:xfrm>
          <a:custGeom>
            <a:avLst/>
            <a:gdLst/>
            <a:ahLst/>
            <a:cxnLst/>
            <a:rect l="l" t="t" r="r" b="b"/>
            <a:pathLst>
              <a:path w="5490845" h="3173095">
                <a:moveTo>
                  <a:pt x="5490845" y="528828"/>
                </a:moveTo>
                <a:lnTo>
                  <a:pt x="5490845" y="2643860"/>
                </a:lnTo>
                <a:lnTo>
                  <a:pt x="5488683" y="2691990"/>
                </a:lnTo>
                <a:lnTo>
                  <a:pt x="5482321" y="2738909"/>
                </a:lnTo>
                <a:lnTo>
                  <a:pt x="5471948" y="2784431"/>
                </a:lnTo>
                <a:lnTo>
                  <a:pt x="5457749" y="2828368"/>
                </a:lnTo>
                <a:lnTo>
                  <a:pt x="5439912" y="2870536"/>
                </a:lnTo>
                <a:lnTo>
                  <a:pt x="5418624" y="2910745"/>
                </a:lnTo>
                <a:lnTo>
                  <a:pt x="5394071" y="2948811"/>
                </a:lnTo>
                <a:lnTo>
                  <a:pt x="5366441" y="2984546"/>
                </a:lnTo>
                <a:lnTo>
                  <a:pt x="5335920" y="3017764"/>
                </a:lnTo>
                <a:lnTo>
                  <a:pt x="5302696" y="3048278"/>
                </a:lnTo>
                <a:lnTo>
                  <a:pt x="5266956" y="3075901"/>
                </a:lnTo>
                <a:lnTo>
                  <a:pt x="5228886" y="3100447"/>
                </a:lnTo>
                <a:lnTo>
                  <a:pt x="5188673" y="3121728"/>
                </a:lnTo>
                <a:lnTo>
                  <a:pt x="5146505" y="3139559"/>
                </a:lnTo>
                <a:lnTo>
                  <a:pt x="5102568" y="3153752"/>
                </a:lnTo>
                <a:lnTo>
                  <a:pt x="5057050" y="3164122"/>
                </a:lnTo>
                <a:lnTo>
                  <a:pt x="5010137" y="3170480"/>
                </a:lnTo>
                <a:lnTo>
                  <a:pt x="4962017" y="3172641"/>
                </a:lnTo>
                <a:lnTo>
                  <a:pt x="0" y="3172641"/>
                </a:lnTo>
                <a:lnTo>
                  <a:pt x="0" y="0"/>
                </a:lnTo>
                <a:lnTo>
                  <a:pt x="4962017" y="0"/>
                </a:lnTo>
                <a:lnTo>
                  <a:pt x="5010137" y="2160"/>
                </a:lnTo>
                <a:lnTo>
                  <a:pt x="5057050" y="8518"/>
                </a:lnTo>
                <a:lnTo>
                  <a:pt x="5102568" y="18887"/>
                </a:lnTo>
                <a:lnTo>
                  <a:pt x="5146505" y="33080"/>
                </a:lnTo>
                <a:lnTo>
                  <a:pt x="5188673" y="50911"/>
                </a:lnTo>
                <a:lnTo>
                  <a:pt x="5228886" y="72192"/>
                </a:lnTo>
                <a:lnTo>
                  <a:pt x="5266956" y="96738"/>
                </a:lnTo>
                <a:lnTo>
                  <a:pt x="5302696" y="124361"/>
                </a:lnTo>
                <a:lnTo>
                  <a:pt x="5335920" y="154876"/>
                </a:lnTo>
                <a:lnTo>
                  <a:pt x="5366441" y="188095"/>
                </a:lnTo>
                <a:lnTo>
                  <a:pt x="5394071" y="223833"/>
                </a:lnTo>
                <a:lnTo>
                  <a:pt x="5418624" y="261902"/>
                </a:lnTo>
                <a:lnTo>
                  <a:pt x="5439912" y="302116"/>
                </a:lnTo>
                <a:lnTo>
                  <a:pt x="5457749" y="344288"/>
                </a:lnTo>
                <a:lnTo>
                  <a:pt x="5471948" y="388231"/>
                </a:lnTo>
                <a:lnTo>
                  <a:pt x="5482321" y="433760"/>
                </a:lnTo>
                <a:lnTo>
                  <a:pt x="5488683" y="480688"/>
                </a:lnTo>
                <a:lnTo>
                  <a:pt x="5490845" y="528828"/>
                </a:lnTo>
                <a:close/>
              </a:path>
            </a:pathLst>
          </a:custGeom>
          <a:ln w="25399">
            <a:solidFill>
              <a:srgbClr val="D0E2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782059" y="4011294"/>
            <a:ext cx="4762500" cy="2370455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244"/>
              </a:spcBef>
              <a:buChar char="•"/>
              <a:tabLst>
                <a:tab pos="183515" algn="l"/>
              </a:tabLst>
            </a:pPr>
            <a:r>
              <a:rPr dirty="0" sz="1800" spc="-114">
                <a:latin typeface="Arial"/>
                <a:cs typeface="Arial"/>
              </a:rPr>
              <a:t>всегда </a:t>
            </a:r>
            <a:r>
              <a:rPr dirty="0" sz="1800" spc="-100">
                <a:latin typeface="Arial"/>
                <a:cs typeface="Arial"/>
              </a:rPr>
              <a:t>быть </a:t>
            </a:r>
            <a:r>
              <a:rPr dirty="0" sz="1800" spc="-95">
                <a:latin typeface="Arial"/>
                <a:cs typeface="Arial"/>
              </a:rPr>
              <a:t>в </a:t>
            </a:r>
            <a:r>
              <a:rPr dirty="0" sz="1800" spc="-70">
                <a:latin typeface="Arial"/>
                <a:cs typeface="Arial"/>
              </a:rPr>
              <a:t>курсе </a:t>
            </a:r>
            <a:r>
              <a:rPr dirty="0" sz="1800" spc="-75">
                <a:latin typeface="Arial"/>
                <a:cs typeface="Arial"/>
              </a:rPr>
              <a:t>того, </a:t>
            </a:r>
            <a:r>
              <a:rPr dirty="0" sz="1800" spc="-105">
                <a:latin typeface="Arial"/>
                <a:cs typeface="Arial"/>
              </a:rPr>
              <a:t>что </a:t>
            </a:r>
            <a:r>
              <a:rPr dirty="0" sz="1800" spc="-120">
                <a:latin typeface="Arial"/>
                <a:cs typeface="Arial"/>
              </a:rPr>
              <a:t>делают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ученики;</a:t>
            </a:r>
            <a:endParaRPr sz="1800">
              <a:latin typeface="Arial"/>
              <a:cs typeface="Arial"/>
            </a:endParaRPr>
          </a:p>
          <a:p>
            <a:pPr marL="182880" indent="-170180">
              <a:lnSpc>
                <a:spcPts val="2075"/>
              </a:lnSpc>
              <a:spcBef>
                <a:spcPts val="140"/>
              </a:spcBef>
              <a:buChar char="•"/>
              <a:tabLst>
                <a:tab pos="183515" algn="l"/>
              </a:tabLst>
            </a:pPr>
            <a:r>
              <a:rPr dirty="0" sz="1800" spc="-90">
                <a:latin typeface="Arial"/>
                <a:cs typeface="Arial"/>
              </a:rPr>
              <a:t>переходить </a:t>
            </a:r>
            <a:r>
              <a:rPr dirty="0" sz="1800" spc="-55">
                <a:latin typeface="Arial"/>
                <a:cs typeface="Arial"/>
              </a:rPr>
              <a:t>о </a:t>
            </a:r>
            <a:r>
              <a:rPr dirty="0" sz="1800" spc="-65">
                <a:latin typeface="Arial"/>
                <a:cs typeface="Arial"/>
              </a:rPr>
              <a:t>группы </a:t>
            </a:r>
            <a:r>
              <a:rPr dirty="0" sz="1800" spc="45">
                <a:latin typeface="Arial"/>
                <a:cs typeface="Arial"/>
              </a:rPr>
              <a:t>к</a:t>
            </a:r>
            <a:r>
              <a:rPr dirty="0" sz="1800" spc="-32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группе </a:t>
            </a:r>
            <a:r>
              <a:rPr dirty="0" sz="1800" spc="-35">
                <a:latin typeface="Arial"/>
                <a:cs typeface="Arial"/>
              </a:rPr>
              <a:t>и </a:t>
            </a:r>
            <a:r>
              <a:rPr dirty="0" sz="1800" spc="-114">
                <a:latin typeface="Arial"/>
                <a:cs typeface="Arial"/>
              </a:rPr>
              <a:t>слушать, </a:t>
            </a:r>
            <a:r>
              <a:rPr dirty="0" sz="1800" spc="-55">
                <a:latin typeface="Arial"/>
                <a:cs typeface="Arial"/>
              </a:rPr>
              <a:t>о </a:t>
            </a:r>
            <a:r>
              <a:rPr dirty="0" sz="1800" spc="-80">
                <a:latin typeface="Arial"/>
                <a:cs typeface="Arial"/>
              </a:rPr>
              <a:t>чем</a:t>
            </a:r>
            <a:endParaRPr sz="1800">
              <a:latin typeface="Arial"/>
              <a:cs typeface="Arial"/>
            </a:endParaRPr>
          </a:p>
          <a:p>
            <a:pPr marL="182880">
              <a:lnSpc>
                <a:spcPts val="1980"/>
              </a:lnSpc>
            </a:pPr>
            <a:r>
              <a:rPr dirty="0" sz="1800" spc="-80">
                <a:latin typeface="Arial"/>
                <a:cs typeface="Arial"/>
              </a:rPr>
              <a:t>говорят </a:t>
            </a:r>
            <a:r>
              <a:rPr dirty="0" sz="1800" spc="-50">
                <a:latin typeface="Arial"/>
                <a:cs typeface="Arial"/>
              </a:rPr>
              <a:t>ученики, </a:t>
            </a:r>
            <a:r>
              <a:rPr dirty="0" sz="1800" spc="-25">
                <a:latin typeface="Arial"/>
                <a:cs typeface="Arial"/>
              </a:rPr>
              <a:t>как </a:t>
            </a:r>
            <a:r>
              <a:rPr dirty="0" sz="1800" spc="-85">
                <a:latin typeface="Arial"/>
                <a:cs typeface="Arial"/>
              </a:rPr>
              <a:t>идет</a:t>
            </a:r>
            <a:r>
              <a:rPr dirty="0" sz="1800" spc="-29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обсуждение,</a:t>
            </a:r>
            <a:endParaRPr sz="1800">
              <a:latin typeface="Arial"/>
              <a:cs typeface="Arial"/>
            </a:endParaRPr>
          </a:p>
          <a:p>
            <a:pPr marL="182880" marR="69850">
              <a:lnSpc>
                <a:spcPct val="91700"/>
              </a:lnSpc>
              <a:spcBef>
                <a:spcPts val="85"/>
              </a:spcBef>
            </a:pPr>
            <a:r>
              <a:rPr dirty="0" sz="1800" spc="-105">
                <a:latin typeface="Arial"/>
                <a:cs typeface="Arial"/>
              </a:rPr>
              <a:t>наблюдать </a:t>
            </a:r>
            <a:r>
              <a:rPr dirty="0" sz="1800" spc="-100">
                <a:latin typeface="Arial"/>
                <a:cs typeface="Arial"/>
              </a:rPr>
              <a:t>за </a:t>
            </a:r>
            <a:r>
              <a:rPr dirty="0" sz="1800" spc="-95">
                <a:latin typeface="Arial"/>
                <a:cs typeface="Arial"/>
              </a:rPr>
              <a:t>участием </a:t>
            </a:r>
            <a:r>
              <a:rPr dirty="0" sz="1800" spc="-45">
                <a:latin typeface="Arial"/>
                <a:cs typeface="Arial"/>
              </a:rPr>
              <a:t>каждого </a:t>
            </a:r>
            <a:r>
              <a:rPr dirty="0" sz="1800" spc="-95">
                <a:latin typeface="Arial"/>
                <a:cs typeface="Arial"/>
              </a:rPr>
              <a:t>в работе.</a:t>
            </a:r>
            <a:r>
              <a:rPr dirty="0" sz="1800" spc="-229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При  </a:t>
            </a:r>
            <a:r>
              <a:rPr dirty="0" sz="1800" spc="-95">
                <a:latin typeface="Arial"/>
                <a:cs typeface="Arial"/>
              </a:rPr>
              <a:t>этом </a:t>
            </a:r>
            <a:r>
              <a:rPr dirty="0" sz="1800" spc="-160" b="1">
                <a:latin typeface="Arial"/>
                <a:cs typeface="Arial"/>
              </a:rPr>
              <a:t>вмешиваться </a:t>
            </a:r>
            <a:r>
              <a:rPr dirty="0" sz="1800" spc="-165" b="1">
                <a:latin typeface="Arial"/>
                <a:cs typeface="Arial"/>
              </a:rPr>
              <a:t>только </a:t>
            </a:r>
            <a:r>
              <a:rPr dirty="0" sz="1800" spc="-215" b="1">
                <a:latin typeface="Arial"/>
                <a:cs typeface="Arial"/>
              </a:rPr>
              <a:t>в </a:t>
            </a:r>
            <a:r>
              <a:rPr dirty="0" sz="1800" spc="-175" b="1">
                <a:latin typeface="Arial"/>
                <a:cs typeface="Arial"/>
              </a:rPr>
              <a:t>самых </a:t>
            </a:r>
            <a:r>
              <a:rPr dirty="0" sz="1800" spc="-110" b="1">
                <a:latin typeface="Arial"/>
                <a:cs typeface="Arial"/>
              </a:rPr>
              <a:t>крайних  </a:t>
            </a:r>
            <a:r>
              <a:rPr dirty="0" sz="1800" spc="-165" b="1">
                <a:latin typeface="Arial"/>
                <a:cs typeface="Arial"/>
              </a:rPr>
              <a:t>случаях</a:t>
            </a:r>
            <a:r>
              <a:rPr dirty="0" sz="1800" spc="-165">
                <a:latin typeface="Arial"/>
                <a:cs typeface="Arial"/>
              </a:rPr>
              <a:t>, </a:t>
            </a:r>
            <a:r>
              <a:rPr dirty="0" sz="1800" spc="-100">
                <a:latin typeface="Arial"/>
                <a:cs typeface="Arial"/>
              </a:rPr>
              <a:t>записывать </a:t>
            </a:r>
            <a:r>
              <a:rPr dirty="0" sz="1800" spc="-80">
                <a:latin typeface="Arial"/>
                <a:cs typeface="Arial"/>
              </a:rPr>
              <a:t>свои </a:t>
            </a:r>
            <a:r>
              <a:rPr dirty="0" sz="1800" spc="-90">
                <a:latin typeface="Arial"/>
                <a:cs typeface="Arial"/>
              </a:rPr>
              <a:t>наблюдения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182880" marR="419734">
              <a:lnSpc>
                <a:spcPct val="91200"/>
              </a:lnSpc>
              <a:spcBef>
                <a:spcPts val="20"/>
              </a:spcBef>
            </a:pPr>
            <a:r>
              <a:rPr dirty="0" sz="1800" spc="-90">
                <a:latin typeface="Arial"/>
                <a:cs typeface="Arial"/>
              </a:rPr>
              <a:t>думать </a:t>
            </a:r>
            <a:r>
              <a:rPr dirty="0" sz="1800" spc="-75">
                <a:latin typeface="Arial"/>
                <a:cs typeface="Arial"/>
              </a:rPr>
              <a:t>над </a:t>
            </a:r>
            <a:r>
              <a:rPr dirty="0" sz="1800" spc="-85">
                <a:latin typeface="Arial"/>
                <a:cs typeface="Arial"/>
              </a:rPr>
              <a:t>тем, </a:t>
            </a:r>
            <a:r>
              <a:rPr dirty="0" sz="1800" spc="-70">
                <a:latin typeface="Arial"/>
                <a:cs typeface="Arial"/>
              </a:rPr>
              <a:t>когда </a:t>
            </a:r>
            <a:r>
              <a:rPr dirty="0" sz="1800" spc="-35">
                <a:latin typeface="Arial"/>
                <a:cs typeface="Arial"/>
              </a:rPr>
              <a:t>и </a:t>
            </a:r>
            <a:r>
              <a:rPr dirty="0" sz="1800" spc="-25">
                <a:latin typeface="Arial"/>
                <a:cs typeface="Arial"/>
              </a:rPr>
              <a:t>как </a:t>
            </a:r>
            <a:r>
              <a:rPr dirty="0" sz="1800" spc="-35">
                <a:latin typeface="Arial"/>
                <a:cs typeface="Arial"/>
              </a:rPr>
              <a:t>нужно </a:t>
            </a:r>
            <a:r>
              <a:rPr dirty="0" sz="1800" spc="-114">
                <a:latin typeface="Arial"/>
                <a:cs typeface="Arial"/>
              </a:rPr>
              <a:t>будет  </a:t>
            </a:r>
            <a:r>
              <a:rPr dirty="0" sz="1800" spc="-105">
                <a:latin typeface="Arial"/>
                <a:cs typeface="Arial"/>
              </a:rPr>
              <a:t>вмешаться, </a:t>
            </a:r>
            <a:r>
              <a:rPr dirty="0" sz="1800" spc="-95">
                <a:latin typeface="Arial"/>
                <a:cs typeface="Arial"/>
              </a:rPr>
              <a:t>чтобы </a:t>
            </a:r>
            <a:r>
              <a:rPr dirty="0" sz="1800" spc="-60">
                <a:latin typeface="Arial"/>
                <a:cs typeface="Arial"/>
              </a:rPr>
              <a:t>помочь </a:t>
            </a:r>
            <a:r>
              <a:rPr dirty="0" sz="1800" spc="-70">
                <a:latin typeface="Arial"/>
                <a:cs typeface="Arial"/>
              </a:rPr>
              <a:t>группе </a:t>
            </a:r>
            <a:r>
              <a:rPr dirty="0" sz="1800" spc="-110">
                <a:latin typeface="Arial"/>
                <a:cs typeface="Arial"/>
              </a:rPr>
              <a:t>работать  </a:t>
            </a:r>
            <a:r>
              <a:rPr dirty="0" sz="1800" spc="-105">
                <a:latin typeface="Arial"/>
                <a:cs typeface="Arial"/>
              </a:rPr>
              <a:t>более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эффективно;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" y="3604767"/>
            <a:ext cx="3088640" cy="3253740"/>
          </a:xfrm>
          <a:custGeom>
            <a:avLst/>
            <a:gdLst/>
            <a:ahLst/>
            <a:cxnLst/>
            <a:rect l="l" t="t" r="r" b="b"/>
            <a:pathLst>
              <a:path w="3088640" h="3253740">
                <a:moveTo>
                  <a:pt x="2573782" y="0"/>
                </a:moveTo>
                <a:lnTo>
                  <a:pt x="514769" y="0"/>
                </a:lnTo>
                <a:lnTo>
                  <a:pt x="467914" y="2103"/>
                </a:lnTo>
                <a:lnTo>
                  <a:pt x="422237" y="8294"/>
                </a:lnTo>
                <a:lnTo>
                  <a:pt x="377922" y="18390"/>
                </a:lnTo>
                <a:lnTo>
                  <a:pt x="335148" y="32208"/>
                </a:lnTo>
                <a:lnTo>
                  <a:pt x="294098" y="49568"/>
                </a:lnTo>
                <a:lnTo>
                  <a:pt x="254953" y="70287"/>
                </a:lnTo>
                <a:lnTo>
                  <a:pt x="217896" y="94183"/>
                </a:lnTo>
                <a:lnTo>
                  <a:pt x="183108" y="121075"/>
                </a:lnTo>
                <a:lnTo>
                  <a:pt x="150771" y="150780"/>
                </a:lnTo>
                <a:lnTo>
                  <a:pt x="121066" y="183117"/>
                </a:lnTo>
                <a:lnTo>
                  <a:pt x="94175" y="217904"/>
                </a:lnTo>
                <a:lnTo>
                  <a:pt x="70280" y="254959"/>
                </a:lnTo>
                <a:lnTo>
                  <a:pt x="49562" y="294100"/>
                </a:lnTo>
                <a:lnTo>
                  <a:pt x="32204" y="335145"/>
                </a:lnTo>
                <a:lnTo>
                  <a:pt x="18387" y="377913"/>
                </a:lnTo>
                <a:lnTo>
                  <a:pt x="8293" y="422221"/>
                </a:lnTo>
                <a:lnTo>
                  <a:pt x="2103" y="467887"/>
                </a:lnTo>
                <a:lnTo>
                  <a:pt x="0" y="514731"/>
                </a:lnTo>
                <a:lnTo>
                  <a:pt x="0" y="2738374"/>
                </a:lnTo>
                <a:lnTo>
                  <a:pt x="2103" y="2785228"/>
                </a:lnTo>
                <a:lnTo>
                  <a:pt x="8293" y="2830905"/>
                </a:lnTo>
                <a:lnTo>
                  <a:pt x="18387" y="2875221"/>
                </a:lnTo>
                <a:lnTo>
                  <a:pt x="32204" y="2917995"/>
                </a:lnTo>
                <a:lnTo>
                  <a:pt x="49562" y="2959045"/>
                </a:lnTo>
                <a:lnTo>
                  <a:pt x="70280" y="2998190"/>
                </a:lnTo>
                <a:lnTo>
                  <a:pt x="94175" y="3035248"/>
                </a:lnTo>
                <a:lnTo>
                  <a:pt x="121066" y="3070036"/>
                </a:lnTo>
                <a:lnTo>
                  <a:pt x="150771" y="3102374"/>
                </a:lnTo>
                <a:lnTo>
                  <a:pt x="183108" y="3132079"/>
                </a:lnTo>
                <a:lnTo>
                  <a:pt x="217896" y="3158971"/>
                </a:lnTo>
                <a:lnTo>
                  <a:pt x="254953" y="3182866"/>
                </a:lnTo>
                <a:lnTo>
                  <a:pt x="294098" y="3203584"/>
                </a:lnTo>
                <a:lnTo>
                  <a:pt x="335148" y="3220942"/>
                </a:lnTo>
                <a:lnTo>
                  <a:pt x="377922" y="3234760"/>
                </a:lnTo>
                <a:lnTo>
                  <a:pt x="422237" y="3244854"/>
                </a:lnTo>
                <a:lnTo>
                  <a:pt x="467914" y="3251044"/>
                </a:lnTo>
                <a:lnTo>
                  <a:pt x="514769" y="3253148"/>
                </a:lnTo>
                <a:lnTo>
                  <a:pt x="2573782" y="3253148"/>
                </a:lnTo>
                <a:lnTo>
                  <a:pt x="2620644" y="3251044"/>
                </a:lnTo>
                <a:lnTo>
                  <a:pt x="2666325" y="3244854"/>
                </a:lnTo>
                <a:lnTo>
                  <a:pt x="2710643" y="3234760"/>
                </a:lnTo>
                <a:lnTo>
                  <a:pt x="2753418" y="3220942"/>
                </a:lnTo>
                <a:lnTo>
                  <a:pt x="2794467" y="3203584"/>
                </a:lnTo>
                <a:lnTo>
                  <a:pt x="2833609" y="3182866"/>
                </a:lnTo>
                <a:lnTo>
                  <a:pt x="2870663" y="3158971"/>
                </a:lnTo>
                <a:lnTo>
                  <a:pt x="2905447" y="3132079"/>
                </a:lnTo>
                <a:lnTo>
                  <a:pt x="2937779" y="3102374"/>
                </a:lnTo>
                <a:lnTo>
                  <a:pt x="2967479" y="3070036"/>
                </a:lnTo>
                <a:lnTo>
                  <a:pt x="2994364" y="3035248"/>
                </a:lnTo>
                <a:lnTo>
                  <a:pt x="3018253" y="2998190"/>
                </a:lnTo>
                <a:lnTo>
                  <a:pt x="3038965" y="2959045"/>
                </a:lnTo>
                <a:lnTo>
                  <a:pt x="3056318" y="2917995"/>
                </a:lnTo>
                <a:lnTo>
                  <a:pt x="3070131" y="2875221"/>
                </a:lnTo>
                <a:lnTo>
                  <a:pt x="3080222" y="2830905"/>
                </a:lnTo>
                <a:lnTo>
                  <a:pt x="3086410" y="2785228"/>
                </a:lnTo>
                <a:lnTo>
                  <a:pt x="3088513" y="2738374"/>
                </a:lnTo>
                <a:lnTo>
                  <a:pt x="3088513" y="514731"/>
                </a:lnTo>
                <a:lnTo>
                  <a:pt x="3086410" y="467887"/>
                </a:lnTo>
                <a:lnTo>
                  <a:pt x="3080222" y="422221"/>
                </a:lnTo>
                <a:lnTo>
                  <a:pt x="3070131" y="377913"/>
                </a:lnTo>
                <a:lnTo>
                  <a:pt x="3056318" y="335145"/>
                </a:lnTo>
                <a:lnTo>
                  <a:pt x="3038965" y="294100"/>
                </a:lnTo>
                <a:lnTo>
                  <a:pt x="3018253" y="254959"/>
                </a:lnTo>
                <a:lnTo>
                  <a:pt x="2994364" y="217904"/>
                </a:lnTo>
                <a:lnTo>
                  <a:pt x="2967479" y="183117"/>
                </a:lnTo>
                <a:lnTo>
                  <a:pt x="2937779" y="150780"/>
                </a:lnTo>
                <a:lnTo>
                  <a:pt x="2905447" y="121075"/>
                </a:lnTo>
                <a:lnTo>
                  <a:pt x="2870663" y="94183"/>
                </a:lnTo>
                <a:lnTo>
                  <a:pt x="2833609" y="70287"/>
                </a:lnTo>
                <a:lnTo>
                  <a:pt x="2794467" y="49568"/>
                </a:lnTo>
                <a:lnTo>
                  <a:pt x="2753418" y="32208"/>
                </a:lnTo>
                <a:lnTo>
                  <a:pt x="2710643" y="18390"/>
                </a:lnTo>
                <a:lnTo>
                  <a:pt x="2666325" y="8294"/>
                </a:lnTo>
                <a:lnTo>
                  <a:pt x="2620644" y="2103"/>
                </a:lnTo>
                <a:lnTo>
                  <a:pt x="257378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00" y="3604767"/>
            <a:ext cx="3088640" cy="3253740"/>
          </a:xfrm>
          <a:custGeom>
            <a:avLst/>
            <a:gdLst/>
            <a:ahLst/>
            <a:cxnLst/>
            <a:rect l="l" t="t" r="r" b="b"/>
            <a:pathLst>
              <a:path w="3088640" h="3253740">
                <a:moveTo>
                  <a:pt x="0" y="514731"/>
                </a:moveTo>
                <a:lnTo>
                  <a:pt x="2103" y="467887"/>
                </a:lnTo>
                <a:lnTo>
                  <a:pt x="8293" y="422221"/>
                </a:lnTo>
                <a:lnTo>
                  <a:pt x="18387" y="377913"/>
                </a:lnTo>
                <a:lnTo>
                  <a:pt x="32204" y="335145"/>
                </a:lnTo>
                <a:lnTo>
                  <a:pt x="49562" y="294100"/>
                </a:lnTo>
                <a:lnTo>
                  <a:pt x="70280" y="254959"/>
                </a:lnTo>
                <a:lnTo>
                  <a:pt x="94175" y="217904"/>
                </a:lnTo>
                <a:lnTo>
                  <a:pt x="121066" y="183117"/>
                </a:lnTo>
                <a:lnTo>
                  <a:pt x="150771" y="150780"/>
                </a:lnTo>
                <a:lnTo>
                  <a:pt x="183108" y="121075"/>
                </a:lnTo>
                <a:lnTo>
                  <a:pt x="217896" y="94183"/>
                </a:lnTo>
                <a:lnTo>
                  <a:pt x="254953" y="70287"/>
                </a:lnTo>
                <a:lnTo>
                  <a:pt x="294098" y="49568"/>
                </a:lnTo>
                <a:lnTo>
                  <a:pt x="335148" y="32208"/>
                </a:lnTo>
                <a:lnTo>
                  <a:pt x="377922" y="18390"/>
                </a:lnTo>
                <a:lnTo>
                  <a:pt x="422237" y="8294"/>
                </a:lnTo>
                <a:lnTo>
                  <a:pt x="467914" y="2103"/>
                </a:lnTo>
                <a:lnTo>
                  <a:pt x="514769" y="0"/>
                </a:lnTo>
                <a:lnTo>
                  <a:pt x="2573782" y="0"/>
                </a:lnTo>
                <a:lnTo>
                  <a:pt x="2620644" y="2103"/>
                </a:lnTo>
                <a:lnTo>
                  <a:pt x="2666325" y="8294"/>
                </a:lnTo>
                <a:lnTo>
                  <a:pt x="2710643" y="18390"/>
                </a:lnTo>
                <a:lnTo>
                  <a:pt x="2753418" y="32208"/>
                </a:lnTo>
                <a:lnTo>
                  <a:pt x="2794467" y="49568"/>
                </a:lnTo>
                <a:lnTo>
                  <a:pt x="2833609" y="70287"/>
                </a:lnTo>
                <a:lnTo>
                  <a:pt x="2870663" y="94183"/>
                </a:lnTo>
                <a:lnTo>
                  <a:pt x="2905447" y="121075"/>
                </a:lnTo>
                <a:lnTo>
                  <a:pt x="2937779" y="150780"/>
                </a:lnTo>
                <a:lnTo>
                  <a:pt x="2967479" y="183117"/>
                </a:lnTo>
                <a:lnTo>
                  <a:pt x="2994364" y="217904"/>
                </a:lnTo>
                <a:lnTo>
                  <a:pt x="3018253" y="254959"/>
                </a:lnTo>
                <a:lnTo>
                  <a:pt x="3038965" y="294100"/>
                </a:lnTo>
                <a:lnTo>
                  <a:pt x="3056318" y="335145"/>
                </a:lnTo>
                <a:lnTo>
                  <a:pt x="3070131" y="377913"/>
                </a:lnTo>
                <a:lnTo>
                  <a:pt x="3080222" y="422221"/>
                </a:lnTo>
                <a:lnTo>
                  <a:pt x="3086410" y="467887"/>
                </a:lnTo>
                <a:lnTo>
                  <a:pt x="3088513" y="514731"/>
                </a:lnTo>
                <a:lnTo>
                  <a:pt x="3088513" y="2738374"/>
                </a:lnTo>
                <a:lnTo>
                  <a:pt x="3086410" y="2785228"/>
                </a:lnTo>
                <a:lnTo>
                  <a:pt x="3080222" y="2830905"/>
                </a:lnTo>
                <a:lnTo>
                  <a:pt x="3070131" y="2875221"/>
                </a:lnTo>
                <a:lnTo>
                  <a:pt x="3056318" y="2917995"/>
                </a:lnTo>
                <a:lnTo>
                  <a:pt x="3038965" y="2959045"/>
                </a:lnTo>
                <a:lnTo>
                  <a:pt x="3018253" y="2998190"/>
                </a:lnTo>
                <a:lnTo>
                  <a:pt x="2994364" y="3035248"/>
                </a:lnTo>
                <a:lnTo>
                  <a:pt x="2967479" y="3070036"/>
                </a:lnTo>
                <a:lnTo>
                  <a:pt x="2937779" y="3102374"/>
                </a:lnTo>
                <a:lnTo>
                  <a:pt x="2905447" y="3132079"/>
                </a:lnTo>
                <a:lnTo>
                  <a:pt x="2870663" y="3158971"/>
                </a:lnTo>
                <a:lnTo>
                  <a:pt x="2833609" y="3182866"/>
                </a:lnTo>
                <a:lnTo>
                  <a:pt x="2794467" y="3203584"/>
                </a:lnTo>
                <a:lnTo>
                  <a:pt x="2753418" y="3220942"/>
                </a:lnTo>
                <a:lnTo>
                  <a:pt x="2710643" y="3234760"/>
                </a:lnTo>
                <a:lnTo>
                  <a:pt x="2666325" y="3244854"/>
                </a:lnTo>
                <a:lnTo>
                  <a:pt x="2620644" y="3251044"/>
                </a:lnTo>
                <a:lnTo>
                  <a:pt x="2573782" y="3253148"/>
                </a:lnTo>
                <a:lnTo>
                  <a:pt x="514769" y="3253148"/>
                </a:lnTo>
                <a:lnTo>
                  <a:pt x="467914" y="3251044"/>
                </a:lnTo>
                <a:lnTo>
                  <a:pt x="422237" y="3244854"/>
                </a:lnTo>
                <a:lnTo>
                  <a:pt x="377922" y="3234760"/>
                </a:lnTo>
                <a:lnTo>
                  <a:pt x="335148" y="3220942"/>
                </a:lnTo>
                <a:lnTo>
                  <a:pt x="294098" y="3203584"/>
                </a:lnTo>
                <a:lnTo>
                  <a:pt x="254953" y="3182866"/>
                </a:lnTo>
                <a:lnTo>
                  <a:pt x="217896" y="3158971"/>
                </a:lnTo>
                <a:lnTo>
                  <a:pt x="183108" y="3132079"/>
                </a:lnTo>
                <a:lnTo>
                  <a:pt x="150771" y="3102374"/>
                </a:lnTo>
                <a:lnTo>
                  <a:pt x="121066" y="3070036"/>
                </a:lnTo>
                <a:lnTo>
                  <a:pt x="94175" y="3035248"/>
                </a:lnTo>
                <a:lnTo>
                  <a:pt x="70280" y="2998190"/>
                </a:lnTo>
                <a:lnTo>
                  <a:pt x="49562" y="2959045"/>
                </a:lnTo>
                <a:lnTo>
                  <a:pt x="32204" y="2917995"/>
                </a:lnTo>
                <a:lnTo>
                  <a:pt x="18387" y="2875221"/>
                </a:lnTo>
                <a:lnTo>
                  <a:pt x="8293" y="2830905"/>
                </a:lnTo>
                <a:lnTo>
                  <a:pt x="2103" y="2785228"/>
                </a:lnTo>
                <a:lnTo>
                  <a:pt x="0" y="2738374"/>
                </a:lnTo>
                <a:lnTo>
                  <a:pt x="0" y="51473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19022" y="4783023"/>
            <a:ext cx="1764030" cy="817244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 marR="5080" indent="295910">
              <a:lnSpc>
                <a:spcPts val="2980"/>
              </a:lnSpc>
              <a:spcBef>
                <a:spcPts val="430"/>
              </a:spcBef>
            </a:pPr>
            <a:r>
              <a:rPr dirty="0" sz="2700" spc="-160" b="1">
                <a:solidFill>
                  <a:srgbClr val="FFFFFF"/>
                </a:solidFill>
                <a:latin typeface="Arial"/>
                <a:cs typeface="Arial"/>
              </a:rPr>
              <a:t>Умение  </a:t>
            </a:r>
            <a:r>
              <a:rPr dirty="0" sz="2700" spc="-150" b="1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dirty="0" sz="2700" spc="-185" b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sz="2700" spc="-254" b="1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dirty="0" sz="2700" spc="-305" b="1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dirty="0" sz="2700" spc="-340" b="1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dirty="0" sz="2700" spc="-165" b="1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dirty="0" sz="2700" spc="-135" b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sz="2700" spc="-245" b="1">
                <a:solidFill>
                  <a:srgbClr val="FFFFFF"/>
                </a:solidFill>
                <a:latin typeface="Arial"/>
                <a:cs typeface="Arial"/>
              </a:rPr>
              <a:t>ть: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2132" y="143002"/>
            <a:ext cx="5622925" cy="3214370"/>
          </a:xfrm>
          <a:custGeom>
            <a:avLst/>
            <a:gdLst/>
            <a:ahLst/>
            <a:cxnLst/>
            <a:rect l="l" t="t" r="r" b="b"/>
            <a:pathLst>
              <a:path w="5622925" h="3214370">
                <a:moveTo>
                  <a:pt x="5086731" y="0"/>
                </a:moveTo>
                <a:lnTo>
                  <a:pt x="0" y="0"/>
                </a:lnTo>
                <a:lnTo>
                  <a:pt x="0" y="3213989"/>
                </a:lnTo>
                <a:lnTo>
                  <a:pt x="5086731" y="3213989"/>
                </a:lnTo>
                <a:lnTo>
                  <a:pt x="5135479" y="3211800"/>
                </a:lnTo>
                <a:lnTo>
                  <a:pt x="5183003" y="3205360"/>
                </a:lnTo>
                <a:lnTo>
                  <a:pt x="5229113" y="3194857"/>
                </a:lnTo>
                <a:lnTo>
                  <a:pt x="5273621" y="3180481"/>
                </a:lnTo>
                <a:lnTo>
                  <a:pt x="5316337" y="3162421"/>
                </a:lnTo>
                <a:lnTo>
                  <a:pt x="5357071" y="3140865"/>
                </a:lnTo>
                <a:lnTo>
                  <a:pt x="5395635" y="3116002"/>
                </a:lnTo>
                <a:lnTo>
                  <a:pt x="5431838" y="3088021"/>
                </a:lnTo>
                <a:lnTo>
                  <a:pt x="5465492" y="3057112"/>
                </a:lnTo>
                <a:lnTo>
                  <a:pt x="5496407" y="3023462"/>
                </a:lnTo>
                <a:lnTo>
                  <a:pt x="5524395" y="2987262"/>
                </a:lnTo>
                <a:lnTo>
                  <a:pt x="5549264" y="2948700"/>
                </a:lnTo>
                <a:lnTo>
                  <a:pt x="5570828" y="2907964"/>
                </a:lnTo>
                <a:lnTo>
                  <a:pt x="5588895" y="2865244"/>
                </a:lnTo>
                <a:lnTo>
                  <a:pt x="5603277" y="2820729"/>
                </a:lnTo>
                <a:lnTo>
                  <a:pt x="5613784" y="2774608"/>
                </a:lnTo>
                <a:lnTo>
                  <a:pt x="5620227" y="2727070"/>
                </a:lnTo>
                <a:lnTo>
                  <a:pt x="5622417" y="2678303"/>
                </a:lnTo>
                <a:lnTo>
                  <a:pt x="5622417" y="535686"/>
                </a:lnTo>
                <a:lnTo>
                  <a:pt x="5620227" y="486937"/>
                </a:lnTo>
                <a:lnTo>
                  <a:pt x="5613784" y="439413"/>
                </a:lnTo>
                <a:lnTo>
                  <a:pt x="5603277" y="393303"/>
                </a:lnTo>
                <a:lnTo>
                  <a:pt x="5588895" y="348795"/>
                </a:lnTo>
                <a:lnTo>
                  <a:pt x="5570828" y="306079"/>
                </a:lnTo>
                <a:lnTo>
                  <a:pt x="5549265" y="265345"/>
                </a:lnTo>
                <a:lnTo>
                  <a:pt x="5524395" y="226781"/>
                </a:lnTo>
                <a:lnTo>
                  <a:pt x="5496407" y="190578"/>
                </a:lnTo>
                <a:lnTo>
                  <a:pt x="5465492" y="156924"/>
                </a:lnTo>
                <a:lnTo>
                  <a:pt x="5431838" y="126009"/>
                </a:lnTo>
                <a:lnTo>
                  <a:pt x="5395635" y="98021"/>
                </a:lnTo>
                <a:lnTo>
                  <a:pt x="5357071" y="73152"/>
                </a:lnTo>
                <a:lnTo>
                  <a:pt x="5316337" y="51588"/>
                </a:lnTo>
                <a:lnTo>
                  <a:pt x="5273621" y="33521"/>
                </a:lnTo>
                <a:lnTo>
                  <a:pt x="5229113" y="19139"/>
                </a:lnTo>
                <a:lnTo>
                  <a:pt x="5183003" y="8632"/>
                </a:lnTo>
                <a:lnTo>
                  <a:pt x="5135479" y="2189"/>
                </a:lnTo>
                <a:lnTo>
                  <a:pt x="5086731" y="0"/>
                </a:lnTo>
                <a:close/>
              </a:path>
            </a:pathLst>
          </a:custGeom>
          <a:solidFill>
            <a:srgbClr val="E8D0D0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42132" y="143002"/>
            <a:ext cx="5622925" cy="3214370"/>
          </a:xfrm>
          <a:custGeom>
            <a:avLst/>
            <a:gdLst/>
            <a:ahLst/>
            <a:cxnLst/>
            <a:rect l="l" t="t" r="r" b="b"/>
            <a:pathLst>
              <a:path w="5622925" h="3214370">
                <a:moveTo>
                  <a:pt x="5622417" y="535686"/>
                </a:moveTo>
                <a:lnTo>
                  <a:pt x="5622417" y="2678303"/>
                </a:lnTo>
                <a:lnTo>
                  <a:pt x="5620227" y="2727070"/>
                </a:lnTo>
                <a:lnTo>
                  <a:pt x="5613784" y="2774608"/>
                </a:lnTo>
                <a:lnTo>
                  <a:pt x="5603277" y="2820729"/>
                </a:lnTo>
                <a:lnTo>
                  <a:pt x="5588895" y="2865244"/>
                </a:lnTo>
                <a:lnTo>
                  <a:pt x="5570828" y="2907964"/>
                </a:lnTo>
                <a:lnTo>
                  <a:pt x="5549264" y="2948700"/>
                </a:lnTo>
                <a:lnTo>
                  <a:pt x="5524395" y="2987262"/>
                </a:lnTo>
                <a:lnTo>
                  <a:pt x="5496407" y="3023462"/>
                </a:lnTo>
                <a:lnTo>
                  <a:pt x="5465492" y="3057112"/>
                </a:lnTo>
                <a:lnTo>
                  <a:pt x="5431838" y="3088021"/>
                </a:lnTo>
                <a:lnTo>
                  <a:pt x="5395635" y="3116002"/>
                </a:lnTo>
                <a:lnTo>
                  <a:pt x="5357071" y="3140865"/>
                </a:lnTo>
                <a:lnTo>
                  <a:pt x="5316337" y="3162421"/>
                </a:lnTo>
                <a:lnTo>
                  <a:pt x="5273621" y="3180481"/>
                </a:lnTo>
                <a:lnTo>
                  <a:pt x="5229113" y="3194857"/>
                </a:lnTo>
                <a:lnTo>
                  <a:pt x="5183003" y="3205360"/>
                </a:lnTo>
                <a:lnTo>
                  <a:pt x="5135479" y="3211800"/>
                </a:lnTo>
                <a:lnTo>
                  <a:pt x="5086731" y="3213989"/>
                </a:lnTo>
                <a:lnTo>
                  <a:pt x="0" y="3213989"/>
                </a:lnTo>
                <a:lnTo>
                  <a:pt x="0" y="0"/>
                </a:lnTo>
                <a:lnTo>
                  <a:pt x="5086731" y="0"/>
                </a:lnTo>
                <a:lnTo>
                  <a:pt x="5135479" y="2189"/>
                </a:lnTo>
                <a:lnTo>
                  <a:pt x="5183003" y="8632"/>
                </a:lnTo>
                <a:lnTo>
                  <a:pt x="5229113" y="19139"/>
                </a:lnTo>
                <a:lnTo>
                  <a:pt x="5273621" y="33521"/>
                </a:lnTo>
                <a:lnTo>
                  <a:pt x="5316337" y="51588"/>
                </a:lnTo>
                <a:lnTo>
                  <a:pt x="5357071" y="73152"/>
                </a:lnTo>
                <a:lnTo>
                  <a:pt x="5395635" y="98021"/>
                </a:lnTo>
                <a:lnTo>
                  <a:pt x="5431838" y="126009"/>
                </a:lnTo>
                <a:lnTo>
                  <a:pt x="5465492" y="156924"/>
                </a:lnTo>
                <a:lnTo>
                  <a:pt x="5496407" y="190578"/>
                </a:lnTo>
                <a:lnTo>
                  <a:pt x="5524395" y="226781"/>
                </a:lnTo>
                <a:lnTo>
                  <a:pt x="5549265" y="265345"/>
                </a:lnTo>
                <a:lnTo>
                  <a:pt x="5570828" y="306079"/>
                </a:lnTo>
                <a:lnTo>
                  <a:pt x="5588895" y="348795"/>
                </a:lnTo>
                <a:lnTo>
                  <a:pt x="5603277" y="393303"/>
                </a:lnTo>
                <a:lnTo>
                  <a:pt x="5613784" y="439413"/>
                </a:lnTo>
                <a:lnTo>
                  <a:pt x="5620227" y="486937"/>
                </a:lnTo>
                <a:lnTo>
                  <a:pt x="5622417" y="535686"/>
                </a:lnTo>
                <a:close/>
              </a:path>
            </a:pathLst>
          </a:custGeom>
          <a:ln w="25400">
            <a:solidFill>
              <a:srgbClr val="E8D0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37382" y="280796"/>
            <a:ext cx="5151755" cy="290639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8270" marR="5080" indent="-115570">
              <a:lnSpc>
                <a:spcPts val="1440"/>
              </a:lnSpc>
              <a:spcBef>
                <a:spcPts val="340"/>
              </a:spcBef>
              <a:buChar char="•"/>
              <a:tabLst>
                <a:tab pos="128905" algn="l"/>
              </a:tabLst>
            </a:pPr>
            <a:r>
              <a:rPr dirty="0" sz="1400" spc="-5">
                <a:latin typeface="Times New Roman"/>
                <a:cs typeface="Times New Roman"/>
              </a:rPr>
              <a:t>- </a:t>
            </a:r>
            <a:r>
              <a:rPr dirty="0" sz="1400" spc="-15">
                <a:latin typeface="Times New Roman"/>
                <a:cs typeface="Times New Roman"/>
              </a:rPr>
              <a:t>задавать </a:t>
            </a:r>
            <a:r>
              <a:rPr dirty="0" sz="1400" spc="-5">
                <a:latin typeface="Times New Roman"/>
                <a:cs typeface="Times New Roman"/>
              </a:rPr>
              <a:t>вопросы, </a:t>
            </a:r>
            <a:r>
              <a:rPr dirty="0" sz="1400" spc="-10">
                <a:latin typeface="Times New Roman"/>
                <a:cs typeface="Times New Roman"/>
              </a:rPr>
              <a:t>на </a:t>
            </a:r>
            <a:r>
              <a:rPr dirty="0" sz="1400" spc="-25">
                <a:latin typeface="Times New Roman"/>
                <a:cs typeface="Times New Roman"/>
              </a:rPr>
              <a:t>которые </a:t>
            </a:r>
            <a:r>
              <a:rPr dirty="0" sz="1400" spc="-20">
                <a:latin typeface="Times New Roman"/>
                <a:cs typeface="Times New Roman"/>
              </a:rPr>
              <a:t>существует </a:t>
            </a:r>
            <a:r>
              <a:rPr dirty="0" sz="1400" spc="-25">
                <a:latin typeface="Times New Roman"/>
                <a:cs typeface="Times New Roman"/>
              </a:rPr>
              <a:t>несколько </a:t>
            </a:r>
            <a:r>
              <a:rPr dirty="0" sz="1400" spc="-10">
                <a:latin typeface="Times New Roman"/>
                <a:cs typeface="Times New Roman"/>
              </a:rPr>
              <a:t>правильных  </a:t>
            </a:r>
            <a:r>
              <a:rPr dirty="0" sz="1400" spc="-15">
                <a:latin typeface="Times New Roman"/>
                <a:cs typeface="Times New Roman"/>
              </a:rPr>
              <a:t>ответов;</a:t>
            </a:r>
            <a:endParaRPr sz="1400">
              <a:latin typeface="Times New Roman"/>
              <a:cs typeface="Times New Roman"/>
            </a:endParaRPr>
          </a:p>
          <a:p>
            <a:pPr marL="128270" marR="342900" indent="-115570">
              <a:lnSpc>
                <a:spcPts val="1440"/>
              </a:lnSpc>
              <a:spcBef>
                <a:spcPts val="265"/>
              </a:spcBef>
              <a:buChar char="•"/>
              <a:tabLst>
                <a:tab pos="128905" algn="l"/>
              </a:tabLst>
            </a:pPr>
            <a:r>
              <a:rPr dirty="0" sz="1400" spc="-5">
                <a:latin typeface="Times New Roman"/>
                <a:cs typeface="Times New Roman"/>
              </a:rPr>
              <a:t>- </a:t>
            </a:r>
            <a:r>
              <a:rPr dirty="0" sz="1400" spc="-20">
                <a:latin typeface="Times New Roman"/>
                <a:cs typeface="Times New Roman"/>
              </a:rPr>
              <a:t>начинать </a:t>
            </a:r>
            <a:r>
              <a:rPr dirty="0" sz="1400" spc="-15">
                <a:latin typeface="Times New Roman"/>
                <a:cs typeface="Times New Roman"/>
              </a:rPr>
              <a:t>обсуждение </a:t>
            </a:r>
            <a:r>
              <a:rPr dirty="0" sz="1400" spc="-20">
                <a:latin typeface="Times New Roman"/>
                <a:cs typeface="Times New Roman"/>
              </a:rPr>
              <a:t>ответов </a:t>
            </a:r>
            <a:r>
              <a:rPr dirty="0" sz="1400" spc="-10">
                <a:latin typeface="Times New Roman"/>
                <a:cs typeface="Times New Roman"/>
              </a:rPr>
              <a:t>сначала </a:t>
            </a:r>
            <a:r>
              <a:rPr dirty="0" sz="1400" spc="-5">
                <a:latin typeface="Times New Roman"/>
                <a:cs typeface="Times New Roman"/>
              </a:rPr>
              <a:t>в паре, </a:t>
            </a:r>
            <a:r>
              <a:rPr dirty="0" sz="1400" spc="-25">
                <a:latin typeface="Times New Roman"/>
                <a:cs typeface="Times New Roman"/>
              </a:rPr>
              <a:t>потом </a:t>
            </a:r>
            <a:r>
              <a:rPr dirty="0" sz="1400" spc="-5">
                <a:latin typeface="Times New Roman"/>
                <a:cs typeface="Times New Roman"/>
              </a:rPr>
              <a:t>в малой  </a:t>
            </a:r>
            <a:r>
              <a:rPr dirty="0" sz="1400" spc="-15">
                <a:latin typeface="Times New Roman"/>
                <a:cs typeface="Times New Roman"/>
              </a:rPr>
              <a:t>группе </a:t>
            </a:r>
            <a:r>
              <a:rPr dirty="0" sz="1400" spc="-5">
                <a:latin typeface="Times New Roman"/>
                <a:cs typeface="Times New Roman"/>
              </a:rPr>
              <a:t>и </a:t>
            </a:r>
            <a:r>
              <a:rPr dirty="0" sz="1400" spc="-30">
                <a:latin typeface="Times New Roman"/>
                <a:cs typeface="Times New Roman"/>
              </a:rPr>
              <a:t>только </a:t>
            </a:r>
            <a:r>
              <a:rPr dirty="0" sz="1400" spc="-5">
                <a:latin typeface="Times New Roman"/>
                <a:cs typeface="Times New Roman"/>
              </a:rPr>
              <a:t>после </a:t>
            </a:r>
            <a:r>
              <a:rPr dirty="0" sz="1400" spc="-15">
                <a:latin typeface="Times New Roman"/>
                <a:cs typeface="Times New Roman"/>
              </a:rPr>
              <a:t>этого </a:t>
            </a:r>
            <a:r>
              <a:rPr dirty="0" sz="1400" spc="-5">
                <a:latin typeface="Times New Roman"/>
                <a:cs typeface="Times New Roman"/>
              </a:rPr>
              <a:t>со всем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классом;</a:t>
            </a:r>
            <a:endParaRPr sz="1400">
              <a:latin typeface="Times New Roman"/>
              <a:cs typeface="Times New Roman"/>
            </a:endParaRPr>
          </a:p>
          <a:p>
            <a:pPr marL="128270" indent="-115570">
              <a:lnSpc>
                <a:spcPts val="1670"/>
              </a:lnSpc>
              <a:buChar char="•"/>
              <a:tabLst>
                <a:tab pos="128905" algn="l"/>
              </a:tabLst>
            </a:pPr>
            <a:r>
              <a:rPr dirty="0" sz="1400" spc="-5">
                <a:latin typeface="Times New Roman"/>
                <a:cs typeface="Times New Roman"/>
              </a:rPr>
              <a:t>- </a:t>
            </a:r>
            <a:r>
              <a:rPr dirty="0" sz="1400" spc="-15">
                <a:latin typeface="Times New Roman"/>
                <a:cs typeface="Times New Roman"/>
              </a:rPr>
              <a:t>задавать </a:t>
            </a:r>
            <a:r>
              <a:rPr dirty="0" sz="1400" spc="-5">
                <a:latin typeface="Times New Roman"/>
                <a:cs typeface="Times New Roman"/>
              </a:rPr>
              <a:t>вопросы всем</a:t>
            </a:r>
            <a:r>
              <a:rPr dirty="0" sz="1400" spc="8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ученикам;</a:t>
            </a:r>
            <a:endParaRPr sz="1400">
              <a:latin typeface="Times New Roman"/>
              <a:cs typeface="Times New Roman"/>
            </a:endParaRPr>
          </a:p>
          <a:p>
            <a:pPr marL="128270" indent="-115570">
              <a:lnSpc>
                <a:spcPct val="100000"/>
              </a:lnSpc>
              <a:spcBef>
                <a:spcPts val="25"/>
              </a:spcBef>
              <a:buChar char="•"/>
              <a:tabLst>
                <a:tab pos="128905" algn="l"/>
              </a:tabLst>
            </a:pPr>
            <a:r>
              <a:rPr dirty="0" sz="1400" spc="-5">
                <a:latin typeface="Times New Roman"/>
                <a:cs typeface="Times New Roman"/>
              </a:rPr>
              <a:t>- </a:t>
            </a:r>
            <a:r>
              <a:rPr dirty="0" sz="1400" spc="-15">
                <a:latin typeface="Times New Roman"/>
                <a:cs typeface="Times New Roman"/>
              </a:rPr>
              <a:t>использовать </a:t>
            </a:r>
            <a:r>
              <a:rPr dirty="0" sz="1400" spc="-10">
                <a:latin typeface="Times New Roman"/>
                <a:cs typeface="Times New Roman"/>
              </a:rPr>
              <a:t>навыки </a:t>
            </a:r>
            <a:r>
              <a:rPr dirty="0" sz="1400" spc="-15">
                <a:latin typeface="Times New Roman"/>
                <a:cs typeface="Times New Roman"/>
              </a:rPr>
              <a:t>активного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слушания;</a:t>
            </a:r>
            <a:endParaRPr sz="1400">
              <a:latin typeface="Times New Roman"/>
              <a:cs typeface="Times New Roman"/>
            </a:endParaRPr>
          </a:p>
          <a:p>
            <a:pPr marL="128270" indent="-115570">
              <a:lnSpc>
                <a:spcPct val="100000"/>
              </a:lnSpc>
              <a:buChar char="•"/>
              <a:tabLst>
                <a:tab pos="128905" algn="l"/>
              </a:tabLst>
            </a:pPr>
            <a:r>
              <a:rPr dirty="0" sz="1400" spc="-5">
                <a:latin typeface="Times New Roman"/>
                <a:cs typeface="Times New Roman"/>
              </a:rPr>
              <a:t>- </a:t>
            </a:r>
            <a:r>
              <a:rPr dirty="0" sz="1400" spc="-15">
                <a:latin typeface="Times New Roman"/>
                <a:cs typeface="Times New Roman"/>
              </a:rPr>
              <a:t>избегать </a:t>
            </a:r>
            <a:r>
              <a:rPr dirty="0" sz="1400" spc="-5">
                <a:latin typeface="Times New Roman"/>
                <a:cs typeface="Times New Roman"/>
              </a:rPr>
              <a:t>соблазна </a:t>
            </a:r>
            <a:r>
              <a:rPr dirty="0" sz="1400" spc="-10">
                <a:latin typeface="Times New Roman"/>
                <a:cs typeface="Times New Roman"/>
              </a:rPr>
              <a:t>немедленно перебить или исправить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ученика;</a:t>
            </a:r>
            <a:endParaRPr sz="1400">
              <a:latin typeface="Times New Roman"/>
              <a:cs typeface="Times New Roman"/>
            </a:endParaRPr>
          </a:p>
          <a:p>
            <a:pPr marL="128270" indent="-115570">
              <a:lnSpc>
                <a:spcPct val="100000"/>
              </a:lnSpc>
              <a:spcBef>
                <a:spcPts val="25"/>
              </a:spcBef>
              <a:buChar char="•"/>
              <a:tabLst>
                <a:tab pos="128905" algn="l"/>
              </a:tabLst>
            </a:pPr>
            <a:r>
              <a:rPr dirty="0" sz="1400" spc="-5">
                <a:latin typeface="Times New Roman"/>
                <a:cs typeface="Times New Roman"/>
              </a:rPr>
              <a:t>- </a:t>
            </a:r>
            <a:r>
              <a:rPr dirty="0" sz="1400" spc="-20">
                <a:latin typeface="Times New Roman"/>
                <a:cs typeface="Times New Roman"/>
              </a:rPr>
              <a:t>высказывать </a:t>
            </a:r>
            <a:r>
              <a:rPr dirty="0" sz="1400" spc="-10">
                <a:latin typeface="Times New Roman"/>
                <a:cs typeface="Times New Roman"/>
              </a:rPr>
              <a:t>безоценочные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суждения;</a:t>
            </a:r>
            <a:endParaRPr sz="1400">
              <a:latin typeface="Times New Roman"/>
              <a:cs typeface="Times New Roman"/>
            </a:endParaRPr>
          </a:p>
          <a:p>
            <a:pPr marL="128270" indent="-115570">
              <a:lnSpc>
                <a:spcPts val="1570"/>
              </a:lnSpc>
              <a:spcBef>
                <a:spcPts val="5"/>
              </a:spcBef>
              <a:buChar char="•"/>
              <a:tabLst>
                <a:tab pos="128905" algn="l"/>
              </a:tabLst>
            </a:pPr>
            <a:r>
              <a:rPr dirty="0" sz="1400" spc="-5">
                <a:latin typeface="Times New Roman"/>
                <a:cs typeface="Times New Roman"/>
              </a:rPr>
              <a:t>- в </a:t>
            </a:r>
            <a:r>
              <a:rPr dirty="0" sz="1400" spc="-10">
                <a:latin typeface="Times New Roman"/>
                <a:cs typeface="Times New Roman"/>
              </a:rPr>
              <a:t>случае неверного ответа переадресовывать </a:t>
            </a:r>
            <a:r>
              <a:rPr dirty="0" sz="1400" spc="-5">
                <a:latin typeface="Times New Roman"/>
                <a:cs typeface="Times New Roman"/>
              </a:rPr>
              <a:t>вопрос</a:t>
            </a:r>
            <a:r>
              <a:rPr dirty="0" sz="1400" spc="204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другим</a:t>
            </a:r>
            <a:endParaRPr sz="1400">
              <a:latin typeface="Times New Roman"/>
              <a:cs typeface="Times New Roman"/>
            </a:endParaRPr>
          </a:p>
          <a:p>
            <a:pPr marL="128270">
              <a:lnSpc>
                <a:spcPts val="1570"/>
              </a:lnSpc>
            </a:pPr>
            <a:r>
              <a:rPr dirty="0" sz="1400" spc="-15">
                <a:latin typeface="Times New Roman"/>
                <a:cs typeface="Times New Roman"/>
              </a:rPr>
              <a:t>ученикам;</a:t>
            </a:r>
            <a:endParaRPr sz="1400">
              <a:latin typeface="Times New Roman"/>
              <a:cs typeface="Times New Roman"/>
            </a:endParaRPr>
          </a:p>
          <a:p>
            <a:pPr marL="128270" indent="-115570">
              <a:lnSpc>
                <a:spcPct val="100000"/>
              </a:lnSpc>
              <a:buChar char="•"/>
              <a:tabLst>
                <a:tab pos="128905" algn="l"/>
              </a:tabLst>
            </a:pPr>
            <a:r>
              <a:rPr dirty="0" sz="1400" spc="-5">
                <a:latin typeface="Times New Roman"/>
                <a:cs typeface="Times New Roman"/>
              </a:rPr>
              <a:t>- </a:t>
            </a:r>
            <a:r>
              <a:rPr dirty="0" sz="1400" spc="-15">
                <a:latin typeface="Times New Roman"/>
                <a:cs typeface="Times New Roman"/>
              </a:rPr>
              <a:t>предлагать ученику </a:t>
            </a:r>
            <a:r>
              <a:rPr dirty="0" sz="1400" spc="-5">
                <a:latin typeface="Times New Roman"/>
                <a:cs typeface="Times New Roman"/>
              </a:rPr>
              <a:t>обобщить мысли </a:t>
            </a:r>
            <a:r>
              <a:rPr dirty="0" sz="1400" spc="-20">
                <a:latin typeface="Times New Roman"/>
                <a:cs typeface="Times New Roman"/>
              </a:rPr>
              <a:t>другого</a:t>
            </a:r>
            <a:r>
              <a:rPr dirty="0" sz="1400" spc="150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ученика;</a:t>
            </a:r>
            <a:endParaRPr sz="1400">
              <a:latin typeface="Times New Roman"/>
              <a:cs typeface="Times New Roman"/>
            </a:endParaRPr>
          </a:p>
          <a:p>
            <a:pPr marL="128270" marR="534035" indent="-115570">
              <a:lnSpc>
                <a:spcPts val="1470"/>
              </a:lnSpc>
              <a:spcBef>
                <a:spcPts val="220"/>
              </a:spcBef>
              <a:buChar char="•"/>
              <a:tabLst>
                <a:tab pos="128905" algn="l"/>
              </a:tabLst>
            </a:pPr>
            <a:r>
              <a:rPr dirty="0" sz="1400" spc="-5">
                <a:latin typeface="Times New Roman"/>
                <a:cs typeface="Times New Roman"/>
              </a:rPr>
              <a:t>- </a:t>
            </a:r>
            <a:r>
              <a:rPr dirty="0" sz="1400" spc="-15">
                <a:latin typeface="Times New Roman"/>
                <a:cs typeface="Times New Roman"/>
              </a:rPr>
              <a:t>предлагать ученикам </a:t>
            </a:r>
            <a:r>
              <a:rPr dirty="0" sz="1400" spc="-20">
                <a:latin typeface="Times New Roman"/>
                <a:cs typeface="Times New Roman"/>
              </a:rPr>
              <a:t>«распаковывать </a:t>
            </a:r>
            <a:r>
              <a:rPr dirty="0" sz="1400" spc="-5">
                <a:latin typeface="Times New Roman"/>
                <a:cs typeface="Times New Roman"/>
              </a:rPr>
              <a:t>способ </a:t>
            </a:r>
            <a:r>
              <a:rPr dirty="0" sz="1400" spc="-10">
                <a:latin typeface="Times New Roman"/>
                <a:cs typeface="Times New Roman"/>
              </a:rPr>
              <a:t>мышления»,  </a:t>
            </a:r>
            <a:r>
              <a:rPr dirty="0" sz="1400" spc="-15">
                <a:latin typeface="Times New Roman"/>
                <a:cs typeface="Times New Roman"/>
              </a:rPr>
              <a:t>рассказать как </a:t>
            </a:r>
            <a:r>
              <a:rPr dirty="0" sz="1400" spc="-5">
                <a:latin typeface="Times New Roman"/>
                <a:cs typeface="Times New Roman"/>
              </a:rPr>
              <a:t>они </a:t>
            </a:r>
            <a:r>
              <a:rPr dirty="0" sz="1400" spc="-10">
                <a:latin typeface="Times New Roman"/>
                <a:cs typeface="Times New Roman"/>
              </a:rPr>
              <a:t>думали, </a:t>
            </a:r>
            <a:r>
              <a:rPr dirty="0" sz="1400" spc="-35">
                <a:latin typeface="Times New Roman"/>
                <a:cs typeface="Times New Roman"/>
              </a:rPr>
              <a:t>когда </a:t>
            </a:r>
            <a:r>
              <a:rPr dirty="0" sz="1400" spc="-20">
                <a:latin typeface="Times New Roman"/>
                <a:cs typeface="Times New Roman"/>
              </a:rPr>
              <a:t>приходили </a:t>
            </a:r>
            <a:r>
              <a:rPr dirty="0" sz="1400" spc="-5">
                <a:latin typeface="Times New Roman"/>
                <a:cs typeface="Times New Roman"/>
              </a:rPr>
              <a:t>к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решению;</a:t>
            </a:r>
            <a:endParaRPr sz="1400">
              <a:latin typeface="Times New Roman"/>
              <a:cs typeface="Times New Roman"/>
            </a:endParaRPr>
          </a:p>
          <a:p>
            <a:pPr marL="128270" indent="-115570">
              <a:lnSpc>
                <a:spcPts val="1664"/>
              </a:lnSpc>
              <a:buChar char="•"/>
              <a:tabLst>
                <a:tab pos="128905" algn="l"/>
              </a:tabLst>
            </a:pPr>
            <a:r>
              <a:rPr dirty="0" sz="1400" spc="-5">
                <a:latin typeface="Times New Roman"/>
                <a:cs typeface="Times New Roman"/>
              </a:rPr>
              <a:t>- </a:t>
            </a:r>
            <a:r>
              <a:rPr dirty="0" sz="1400" spc="-10">
                <a:latin typeface="Times New Roman"/>
                <a:cs typeface="Times New Roman"/>
              </a:rPr>
              <a:t>поощрять </a:t>
            </a:r>
            <a:r>
              <a:rPr dirty="0" sz="1400" spc="-20">
                <a:latin typeface="Times New Roman"/>
                <a:cs typeface="Times New Roman"/>
              </a:rPr>
              <a:t>учеников </a:t>
            </a:r>
            <a:r>
              <a:rPr dirty="0" sz="1400" spc="-15">
                <a:latin typeface="Times New Roman"/>
                <a:cs typeface="Times New Roman"/>
              </a:rPr>
              <a:t>задавать </a:t>
            </a:r>
            <a:r>
              <a:rPr dirty="0" sz="1400" spc="-5">
                <a:latin typeface="Times New Roman"/>
                <a:cs typeface="Times New Roman"/>
              </a:rPr>
              <a:t>вопросы </a:t>
            </a:r>
            <a:r>
              <a:rPr dirty="0" sz="1400" spc="-15">
                <a:latin typeface="Times New Roman"/>
                <a:cs typeface="Times New Roman"/>
              </a:rPr>
              <a:t>друг</a:t>
            </a:r>
            <a:r>
              <a:rPr dirty="0" sz="1400" spc="225">
                <a:latin typeface="Times New Roman"/>
                <a:cs typeface="Times New Roman"/>
              </a:rPr>
              <a:t> </a:t>
            </a:r>
            <a:r>
              <a:rPr dirty="0" sz="1400" spc="-40">
                <a:latin typeface="Times New Roman"/>
                <a:cs typeface="Times New Roman"/>
              </a:rPr>
              <a:t>другу.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514" y="116712"/>
            <a:ext cx="3162935" cy="3267075"/>
          </a:xfrm>
          <a:custGeom>
            <a:avLst/>
            <a:gdLst/>
            <a:ahLst/>
            <a:cxnLst/>
            <a:rect l="l" t="t" r="r" b="b"/>
            <a:pathLst>
              <a:path w="3162935" h="3267075">
                <a:moveTo>
                  <a:pt x="2635440" y="0"/>
                </a:moveTo>
                <a:lnTo>
                  <a:pt x="527100" y="0"/>
                </a:lnTo>
                <a:lnTo>
                  <a:pt x="479123" y="2153"/>
                </a:lnTo>
                <a:lnTo>
                  <a:pt x="432353" y="8491"/>
                </a:lnTo>
                <a:lnTo>
                  <a:pt x="386976" y="18826"/>
                </a:lnTo>
                <a:lnTo>
                  <a:pt x="343178" y="32973"/>
                </a:lnTo>
                <a:lnTo>
                  <a:pt x="301145" y="50745"/>
                </a:lnTo>
                <a:lnTo>
                  <a:pt x="261063" y="71957"/>
                </a:lnTo>
                <a:lnTo>
                  <a:pt x="223118" y="96422"/>
                </a:lnTo>
                <a:lnTo>
                  <a:pt x="187496" y="123954"/>
                </a:lnTo>
                <a:lnTo>
                  <a:pt x="154384" y="154368"/>
                </a:lnTo>
                <a:lnTo>
                  <a:pt x="123967" y="187477"/>
                </a:lnTo>
                <a:lnTo>
                  <a:pt x="96432" y="223095"/>
                </a:lnTo>
                <a:lnTo>
                  <a:pt x="71964" y="261036"/>
                </a:lnTo>
                <a:lnTo>
                  <a:pt x="50750" y="301114"/>
                </a:lnTo>
                <a:lnTo>
                  <a:pt x="32976" y="343144"/>
                </a:lnTo>
                <a:lnTo>
                  <a:pt x="18828" y="386938"/>
                </a:lnTo>
                <a:lnTo>
                  <a:pt x="8492" y="432311"/>
                </a:lnTo>
                <a:lnTo>
                  <a:pt x="2154" y="479077"/>
                </a:lnTo>
                <a:lnTo>
                  <a:pt x="0" y="527049"/>
                </a:lnTo>
                <a:lnTo>
                  <a:pt x="0" y="2739516"/>
                </a:lnTo>
                <a:lnTo>
                  <a:pt x="2154" y="2787489"/>
                </a:lnTo>
                <a:lnTo>
                  <a:pt x="8492" y="2834255"/>
                </a:lnTo>
                <a:lnTo>
                  <a:pt x="18828" y="2879628"/>
                </a:lnTo>
                <a:lnTo>
                  <a:pt x="32976" y="2923422"/>
                </a:lnTo>
                <a:lnTo>
                  <a:pt x="50750" y="2965452"/>
                </a:lnTo>
                <a:lnTo>
                  <a:pt x="71964" y="3005530"/>
                </a:lnTo>
                <a:lnTo>
                  <a:pt x="96432" y="3043471"/>
                </a:lnTo>
                <a:lnTo>
                  <a:pt x="123967" y="3079089"/>
                </a:lnTo>
                <a:lnTo>
                  <a:pt x="154384" y="3112198"/>
                </a:lnTo>
                <a:lnTo>
                  <a:pt x="187496" y="3142612"/>
                </a:lnTo>
                <a:lnTo>
                  <a:pt x="223118" y="3170144"/>
                </a:lnTo>
                <a:lnTo>
                  <a:pt x="261063" y="3194609"/>
                </a:lnTo>
                <a:lnTo>
                  <a:pt x="301145" y="3215821"/>
                </a:lnTo>
                <a:lnTo>
                  <a:pt x="343178" y="3233593"/>
                </a:lnTo>
                <a:lnTo>
                  <a:pt x="386976" y="3247740"/>
                </a:lnTo>
                <a:lnTo>
                  <a:pt x="432353" y="3258075"/>
                </a:lnTo>
                <a:lnTo>
                  <a:pt x="479123" y="3264413"/>
                </a:lnTo>
                <a:lnTo>
                  <a:pt x="527100" y="3266566"/>
                </a:lnTo>
                <a:lnTo>
                  <a:pt x="2635440" y="3266566"/>
                </a:lnTo>
                <a:lnTo>
                  <a:pt x="2683433" y="3264413"/>
                </a:lnTo>
                <a:lnTo>
                  <a:pt x="2730216" y="3258075"/>
                </a:lnTo>
                <a:lnTo>
                  <a:pt x="2775605" y="3247740"/>
                </a:lnTo>
                <a:lnTo>
                  <a:pt x="2819413" y="3233593"/>
                </a:lnTo>
                <a:lnTo>
                  <a:pt x="2861454" y="3215821"/>
                </a:lnTo>
                <a:lnTo>
                  <a:pt x="2901543" y="3194609"/>
                </a:lnTo>
                <a:lnTo>
                  <a:pt x="2939492" y="3170144"/>
                </a:lnTo>
                <a:lnTo>
                  <a:pt x="2975118" y="3142612"/>
                </a:lnTo>
                <a:lnTo>
                  <a:pt x="3008233" y="3112198"/>
                </a:lnTo>
                <a:lnTo>
                  <a:pt x="3038651" y="3079089"/>
                </a:lnTo>
                <a:lnTo>
                  <a:pt x="3066187" y="3043471"/>
                </a:lnTo>
                <a:lnTo>
                  <a:pt x="3090655" y="3005530"/>
                </a:lnTo>
                <a:lnTo>
                  <a:pt x="3111869" y="2965452"/>
                </a:lnTo>
                <a:lnTo>
                  <a:pt x="3129642" y="2923422"/>
                </a:lnTo>
                <a:lnTo>
                  <a:pt x="3143790" y="2879628"/>
                </a:lnTo>
                <a:lnTo>
                  <a:pt x="3154125" y="2834255"/>
                </a:lnTo>
                <a:lnTo>
                  <a:pt x="3160463" y="2787489"/>
                </a:lnTo>
                <a:lnTo>
                  <a:pt x="3162617" y="2739516"/>
                </a:lnTo>
                <a:lnTo>
                  <a:pt x="3162617" y="527049"/>
                </a:lnTo>
                <a:lnTo>
                  <a:pt x="3160463" y="479077"/>
                </a:lnTo>
                <a:lnTo>
                  <a:pt x="3154125" y="432311"/>
                </a:lnTo>
                <a:lnTo>
                  <a:pt x="3143790" y="386938"/>
                </a:lnTo>
                <a:lnTo>
                  <a:pt x="3129642" y="343144"/>
                </a:lnTo>
                <a:lnTo>
                  <a:pt x="3111869" y="301114"/>
                </a:lnTo>
                <a:lnTo>
                  <a:pt x="3090655" y="261036"/>
                </a:lnTo>
                <a:lnTo>
                  <a:pt x="3066187" y="223095"/>
                </a:lnTo>
                <a:lnTo>
                  <a:pt x="3038651" y="187477"/>
                </a:lnTo>
                <a:lnTo>
                  <a:pt x="3008233" y="154368"/>
                </a:lnTo>
                <a:lnTo>
                  <a:pt x="2975118" y="123954"/>
                </a:lnTo>
                <a:lnTo>
                  <a:pt x="2939492" y="96422"/>
                </a:lnTo>
                <a:lnTo>
                  <a:pt x="2901543" y="71957"/>
                </a:lnTo>
                <a:lnTo>
                  <a:pt x="2861454" y="50745"/>
                </a:lnTo>
                <a:lnTo>
                  <a:pt x="2819413" y="32973"/>
                </a:lnTo>
                <a:lnTo>
                  <a:pt x="2775605" y="18826"/>
                </a:lnTo>
                <a:lnTo>
                  <a:pt x="2730216" y="8491"/>
                </a:lnTo>
                <a:lnTo>
                  <a:pt x="2683433" y="2153"/>
                </a:lnTo>
                <a:lnTo>
                  <a:pt x="263544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9514" y="116712"/>
            <a:ext cx="3162935" cy="3267075"/>
          </a:xfrm>
          <a:custGeom>
            <a:avLst/>
            <a:gdLst/>
            <a:ahLst/>
            <a:cxnLst/>
            <a:rect l="l" t="t" r="r" b="b"/>
            <a:pathLst>
              <a:path w="3162935" h="3267075">
                <a:moveTo>
                  <a:pt x="0" y="527049"/>
                </a:moveTo>
                <a:lnTo>
                  <a:pt x="2154" y="479077"/>
                </a:lnTo>
                <a:lnTo>
                  <a:pt x="8492" y="432311"/>
                </a:lnTo>
                <a:lnTo>
                  <a:pt x="18828" y="386938"/>
                </a:lnTo>
                <a:lnTo>
                  <a:pt x="32976" y="343144"/>
                </a:lnTo>
                <a:lnTo>
                  <a:pt x="50750" y="301114"/>
                </a:lnTo>
                <a:lnTo>
                  <a:pt x="71964" y="261036"/>
                </a:lnTo>
                <a:lnTo>
                  <a:pt x="96432" y="223095"/>
                </a:lnTo>
                <a:lnTo>
                  <a:pt x="123967" y="187477"/>
                </a:lnTo>
                <a:lnTo>
                  <a:pt x="154384" y="154368"/>
                </a:lnTo>
                <a:lnTo>
                  <a:pt x="187496" y="123954"/>
                </a:lnTo>
                <a:lnTo>
                  <a:pt x="223118" y="96422"/>
                </a:lnTo>
                <a:lnTo>
                  <a:pt x="261063" y="71957"/>
                </a:lnTo>
                <a:lnTo>
                  <a:pt x="301145" y="50745"/>
                </a:lnTo>
                <a:lnTo>
                  <a:pt x="343178" y="32973"/>
                </a:lnTo>
                <a:lnTo>
                  <a:pt x="386976" y="18826"/>
                </a:lnTo>
                <a:lnTo>
                  <a:pt x="432353" y="8491"/>
                </a:lnTo>
                <a:lnTo>
                  <a:pt x="479123" y="2153"/>
                </a:lnTo>
                <a:lnTo>
                  <a:pt x="527100" y="0"/>
                </a:lnTo>
                <a:lnTo>
                  <a:pt x="2635440" y="0"/>
                </a:lnTo>
                <a:lnTo>
                  <a:pt x="2683433" y="2153"/>
                </a:lnTo>
                <a:lnTo>
                  <a:pt x="2730216" y="8491"/>
                </a:lnTo>
                <a:lnTo>
                  <a:pt x="2775605" y="18826"/>
                </a:lnTo>
                <a:lnTo>
                  <a:pt x="2819413" y="32973"/>
                </a:lnTo>
                <a:lnTo>
                  <a:pt x="2861454" y="50745"/>
                </a:lnTo>
                <a:lnTo>
                  <a:pt x="2901543" y="71957"/>
                </a:lnTo>
                <a:lnTo>
                  <a:pt x="2939492" y="96422"/>
                </a:lnTo>
                <a:lnTo>
                  <a:pt x="2975118" y="123954"/>
                </a:lnTo>
                <a:lnTo>
                  <a:pt x="3008233" y="154368"/>
                </a:lnTo>
                <a:lnTo>
                  <a:pt x="3038651" y="187477"/>
                </a:lnTo>
                <a:lnTo>
                  <a:pt x="3066187" y="223095"/>
                </a:lnTo>
                <a:lnTo>
                  <a:pt x="3090655" y="261036"/>
                </a:lnTo>
                <a:lnTo>
                  <a:pt x="3111869" y="301114"/>
                </a:lnTo>
                <a:lnTo>
                  <a:pt x="3129642" y="343144"/>
                </a:lnTo>
                <a:lnTo>
                  <a:pt x="3143790" y="386938"/>
                </a:lnTo>
                <a:lnTo>
                  <a:pt x="3154125" y="432311"/>
                </a:lnTo>
                <a:lnTo>
                  <a:pt x="3160463" y="479077"/>
                </a:lnTo>
                <a:lnTo>
                  <a:pt x="3162617" y="527049"/>
                </a:lnTo>
                <a:lnTo>
                  <a:pt x="3162617" y="2739516"/>
                </a:lnTo>
                <a:lnTo>
                  <a:pt x="3160463" y="2787489"/>
                </a:lnTo>
                <a:lnTo>
                  <a:pt x="3154125" y="2834255"/>
                </a:lnTo>
                <a:lnTo>
                  <a:pt x="3143790" y="2879628"/>
                </a:lnTo>
                <a:lnTo>
                  <a:pt x="3129642" y="2923422"/>
                </a:lnTo>
                <a:lnTo>
                  <a:pt x="3111869" y="2965452"/>
                </a:lnTo>
                <a:lnTo>
                  <a:pt x="3090655" y="3005530"/>
                </a:lnTo>
                <a:lnTo>
                  <a:pt x="3066187" y="3043471"/>
                </a:lnTo>
                <a:lnTo>
                  <a:pt x="3038651" y="3079089"/>
                </a:lnTo>
                <a:lnTo>
                  <a:pt x="3008233" y="3112198"/>
                </a:lnTo>
                <a:lnTo>
                  <a:pt x="2975118" y="3142612"/>
                </a:lnTo>
                <a:lnTo>
                  <a:pt x="2939492" y="3170144"/>
                </a:lnTo>
                <a:lnTo>
                  <a:pt x="2901543" y="3194609"/>
                </a:lnTo>
                <a:lnTo>
                  <a:pt x="2861454" y="3215821"/>
                </a:lnTo>
                <a:lnTo>
                  <a:pt x="2819413" y="3233593"/>
                </a:lnTo>
                <a:lnTo>
                  <a:pt x="2775605" y="3247740"/>
                </a:lnTo>
                <a:lnTo>
                  <a:pt x="2730216" y="3258075"/>
                </a:lnTo>
                <a:lnTo>
                  <a:pt x="2683433" y="3264413"/>
                </a:lnTo>
                <a:lnTo>
                  <a:pt x="2635440" y="3266566"/>
                </a:lnTo>
                <a:lnTo>
                  <a:pt x="527100" y="3266566"/>
                </a:lnTo>
                <a:lnTo>
                  <a:pt x="479123" y="3264413"/>
                </a:lnTo>
                <a:lnTo>
                  <a:pt x="432353" y="3258075"/>
                </a:lnTo>
                <a:lnTo>
                  <a:pt x="386976" y="3247740"/>
                </a:lnTo>
                <a:lnTo>
                  <a:pt x="343178" y="3233593"/>
                </a:lnTo>
                <a:lnTo>
                  <a:pt x="301145" y="3215821"/>
                </a:lnTo>
                <a:lnTo>
                  <a:pt x="261063" y="3194609"/>
                </a:lnTo>
                <a:lnTo>
                  <a:pt x="223118" y="3170144"/>
                </a:lnTo>
                <a:lnTo>
                  <a:pt x="187496" y="3142612"/>
                </a:lnTo>
                <a:lnTo>
                  <a:pt x="154384" y="3112198"/>
                </a:lnTo>
                <a:lnTo>
                  <a:pt x="123967" y="3079089"/>
                </a:lnTo>
                <a:lnTo>
                  <a:pt x="96432" y="3043471"/>
                </a:lnTo>
                <a:lnTo>
                  <a:pt x="71964" y="3005530"/>
                </a:lnTo>
                <a:lnTo>
                  <a:pt x="50750" y="2965452"/>
                </a:lnTo>
                <a:lnTo>
                  <a:pt x="32976" y="2923422"/>
                </a:lnTo>
                <a:lnTo>
                  <a:pt x="18828" y="2879628"/>
                </a:lnTo>
                <a:lnTo>
                  <a:pt x="8492" y="2834255"/>
                </a:lnTo>
                <a:lnTo>
                  <a:pt x="2154" y="2787489"/>
                </a:lnTo>
                <a:lnTo>
                  <a:pt x="0" y="2739516"/>
                </a:lnTo>
                <a:lnTo>
                  <a:pt x="0" y="52704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31316" y="903173"/>
            <a:ext cx="2058670" cy="160083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algn="just" marL="12700" marR="5080" indent="204470">
              <a:lnSpc>
                <a:spcPct val="86100"/>
              </a:lnSpc>
              <a:spcBef>
                <a:spcPts val="725"/>
              </a:spcBef>
            </a:pPr>
            <a:r>
              <a:rPr dirty="0" sz="3800" spc="-60" b="1">
                <a:solidFill>
                  <a:srgbClr val="FFFFFF"/>
                </a:solidFill>
                <a:latin typeface="Times New Roman"/>
                <a:cs typeface="Times New Roman"/>
              </a:rPr>
              <a:t>Умение  </a:t>
            </a:r>
            <a:r>
              <a:rPr dirty="0" sz="3800" spc="-20" b="1">
                <a:solidFill>
                  <a:srgbClr val="FFFFFF"/>
                </a:solidFill>
                <a:latin typeface="Times New Roman"/>
                <a:cs typeface="Times New Roman"/>
              </a:rPr>
              <a:t>задавать  </a:t>
            </a:r>
            <a:r>
              <a:rPr dirty="0" sz="3800" spc="-40" b="1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3800" spc="-5" b="1">
                <a:solidFill>
                  <a:srgbClr val="FFFFFF"/>
                </a:solidFill>
                <a:latin typeface="Times New Roman"/>
                <a:cs typeface="Times New Roman"/>
              </a:rPr>
              <a:t>опросы: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42132" y="3984116"/>
            <a:ext cx="5622925" cy="2613660"/>
          </a:xfrm>
          <a:custGeom>
            <a:avLst/>
            <a:gdLst/>
            <a:ahLst/>
            <a:cxnLst/>
            <a:rect l="l" t="t" r="r" b="b"/>
            <a:pathLst>
              <a:path w="5622925" h="2613659">
                <a:moveTo>
                  <a:pt x="5186807" y="0"/>
                </a:moveTo>
                <a:lnTo>
                  <a:pt x="0" y="0"/>
                </a:lnTo>
                <a:lnTo>
                  <a:pt x="0" y="2613291"/>
                </a:lnTo>
                <a:lnTo>
                  <a:pt x="5186807" y="2613291"/>
                </a:lnTo>
                <a:lnTo>
                  <a:pt x="5234264" y="2610735"/>
                </a:lnTo>
                <a:lnTo>
                  <a:pt x="5280242" y="2603245"/>
                </a:lnTo>
                <a:lnTo>
                  <a:pt x="5324477" y="2591086"/>
                </a:lnTo>
                <a:lnTo>
                  <a:pt x="5366701" y="2574524"/>
                </a:lnTo>
                <a:lnTo>
                  <a:pt x="5406648" y="2553824"/>
                </a:lnTo>
                <a:lnTo>
                  <a:pt x="5444054" y="2529253"/>
                </a:lnTo>
                <a:lnTo>
                  <a:pt x="5478651" y="2501076"/>
                </a:lnTo>
                <a:lnTo>
                  <a:pt x="5510174" y="2469559"/>
                </a:lnTo>
                <a:lnTo>
                  <a:pt x="5538357" y="2434967"/>
                </a:lnTo>
                <a:lnTo>
                  <a:pt x="5562933" y="2397566"/>
                </a:lnTo>
                <a:lnTo>
                  <a:pt x="5583638" y="2357623"/>
                </a:lnTo>
                <a:lnTo>
                  <a:pt x="5600205" y="2315402"/>
                </a:lnTo>
                <a:lnTo>
                  <a:pt x="5612367" y="2271169"/>
                </a:lnTo>
                <a:lnTo>
                  <a:pt x="5619860" y="2225191"/>
                </a:lnTo>
                <a:lnTo>
                  <a:pt x="5622417" y="2177732"/>
                </a:lnTo>
                <a:lnTo>
                  <a:pt x="5622417" y="435609"/>
                </a:lnTo>
                <a:lnTo>
                  <a:pt x="5619860" y="388130"/>
                </a:lnTo>
                <a:lnTo>
                  <a:pt x="5612367" y="342136"/>
                </a:lnTo>
                <a:lnTo>
                  <a:pt x="5600205" y="297891"/>
                </a:lnTo>
                <a:lnTo>
                  <a:pt x="5583638" y="255661"/>
                </a:lnTo>
                <a:lnTo>
                  <a:pt x="5562933" y="215711"/>
                </a:lnTo>
                <a:lnTo>
                  <a:pt x="5538357" y="178307"/>
                </a:lnTo>
                <a:lnTo>
                  <a:pt x="5510174" y="143715"/>
                </a:lnTo>
                <a:lnTo>
                  <a:pt x="5478651" y="112198"/>
                </a:lnTo>
                <a:lnTo>
                  <a:pt x="5444054" y="84023"/>
                </a:lnTo>
                <a:lnTo>
                  <a:pt x="5406648" y="59454"/>
                </a:lnTo>
                <a:lnTo>
                  <a:pt x="5366701" y="38758"/>
                </a:lnTo>
                <a:lnTo>
                  <a:pt x="5324477" y="22199"/>
                </a:lnTo>
                <a:lnTo>
                  <a:pt x="5280242" y="10043"/>
                </a:lnTo>
                <a:lnTo>
                  <a:pt x="5234264" y="2555"/>
                </a:lnTo>
                <a:lnTo>
                  <a:pt x="5186807" y="0"/>
                </a:lnTo>
                <a:close/>
              </a:path>
            </a:pathLst>
          </a:custGeom>
          <a:solidFill>
            <a:srgbClr val="DEE7D1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42132" y="3984116"/>
            <a:ext cx="5622925" cy="2613660"/>
          </a:xfrm>
          <a:custGeom>
            <a:avLst/>
            <a:gdLst/>
            <a:ahLst/>
            <a:cxnLst/>
            <a:rect l="l" t="t" r="r" b="b"/>
            <a:pathLst>
              <a:path w="5622925" h="2613659">
                <a:moveTo>
                  <a:pt x="5622417" y="435609"/>
                </a:moveTo>
                <a:lnTo>
                  <a:pt x="5622417" y="2177732"/>
                </a:lnTo>
                <a:lnTo>
                  <a:pt x="5619860" y="2225191"/>
                </a:lnTo>
                <a:lnTo>
                  <a:pt x="5612367" y="2271169"/>
                </a:lnTo>
                <a:lnTo>
                  <a:pt x="5600205" y="2315402"/>
                </a:lnTo>
                <a:lnTo>
                  <a:pt x="5583638" y="2357623"/>
                </a:lnTo>
                <a:lnTo>
                  <a:pt x="5562933" y="2397566"/>
                </a:lnTo>
                <a:lnTo>
                  <a:pt x="5538357" y="2434967"/>
                </a:lnTo>
                <a:lnTo>
                  <a:pt x="5510174" y="2469559"/>
                </a:lnTo>
                <a:lnTo>
                  <a:pt x="5478651" y="2501076"/>
                </a:lnTo>
                <a:lnTo>
                  <a:pt x="5444054" y="2529253"/>
                </a:lnTo>
                <a:lnTo>
                  <a:pt x="5406648" y="2553824"/>
                </a:lnTo>
                <a:lnTo>
                  <a:pt x="5366701" y="2574524"/>
                </a:lnTo>
                <a:lnTo>
                  <a:pt x="5324477" y="2591086"/>
                </a:lnTo>
                <a:lnTo>
                  <a:pt x="5280242" y="2603245"/>
                </a:lnTo>
                <a:lnTo>
                  <a:pt x="5234264" y="2610735"/>
                </a:lnTo>
                <a:lnTo>
                  <a:pt x="5186807" y="2613291"/>
                </a:lnTo>
                <a:lnTo>
                  <a:pt x="0" y="2613291"/>
                </a:lnTo>
                <a:lnTo>
                  <a:pt x="0" y="0"/>
                </a:lnTo>
                <a:lnTo>
                  <a:pt x="5186807" y="0"/>
                </a:lnTo>
                <a:lnTo>
                  <a:pt x="5234264" y="2555"/>
                </a:lnTo>
                <a:lnTo>
                  <a:pt x="5280242" y="10043"/>
                </a:lnTo>
                <a:lnTo>
                  <a:pt x="5324477" y="22199"/>
                </a:lnTo>
                <a:lnTo>
                  <a:pt x="5366701" y="38758"/>
                </a:lnTo>
                <a:lnTo>
                  <a:pt x="5406648" y="59454"/>
                </a:lnTo>
                <a:lnTo>
                  <a:pt x="5444054" y="84023"/>
                </a:lnTo>
                <a:lnTo>
                  <a:pt x="5478651" y="112198"/>
                </a:lnTo>
                <a:lnTo>
                  <a:pt x="5510174" y="143715"/>
                </a:lnTo>
                <a:lnTo>
                  <a:pt x="5538357" y="178307"/>
                </a:lnTo>
                <a:lnTo>
                  <a:pt x="5562933" y="215711"/>
                </a:lnTo>
                <a:lnTo>
                  <a:pt x="5583638" y="255661"/>
                </a:lnTo>
                <a:lnTo>
                  <a:pt x="5600205" y="297891"/>
                </a:lnTo>
                <a:lnTo>
                  <a:pt x="5612367" y="342136"/>
                </a:lnTo>
                <a:lnTo>
                  <a:pt x="5619860" y="388130"/>
                </a:lnTo>
                <a:lnTo>
                  <a:pt x="5622417" y="435609"/>
                </a:lnTo>
                <a:close/>
              </a:path>
            </a:pathLst>
          </a:custGeom>
          <a:ln w="25400">
            <a:solidFill>
              <a:srgbClr val="DEE7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414521" y="4095064"/>
            <a:ext cx="5308600" cy="2338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dirty="0" sz="2200" b="1">
                <a:latin typeface="Times New Roman"/>
                <a:cs typeface="Times New Roman"/>
              </a:rPr>
              <a:t>Приемы </a:t>
            </a:r>
            <a:r>
              <a:rPr dirty="0" sz="2200" spc="-10" b="1">
                <a:latin typeface="Times New Roman"/>
                <a:cs typeface="Times New Roman"/>
              </a:rPr>
              <a:t>поддержки</a:t>
            </a:r>
            <a:r>
              <a:rPr dirty="0" sz="2200" spc="-75" b="1">
                <a:latin typeface="Times New Roman"/>
                <a:cs typeface="Times New Roman"/>
              </a:rPr>
              <a:t> </a:t>
            </a:r>
            <a:r>
              <a:rPr dirty="0" sz="2200" spc="-5" b="1">
                <a:latin typeface="Times New Roman"/>
                <a:cs typeface="Times New Roman"/>
              </a:rPr>
              <a:t>учеников: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 spc="-50">
                <a:solidFill>
                  <a:srgbClr val="C0504D"/>
                </a:solidFill>
                <a:latin typeface="Times New Roman"/>
                <a:cs typeface="Times New Roman"/>
              </a:rPr>
              <a:t>Будьте</a:t>
            </a:r>
            <a:r>
              <a:rPr dirty="0" sz="2200" spc="-5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C0504D"/>
                </a:solidFill>
                <a:latin typeface="Times New Roman"/>
                <a:cs typeface="Times New Roman"/>
              </a:rPr>
              <a:t>позитивны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latin typeface="Times New Roman"/>
                <a:cs typeface="Times New Roman"/>
              </a:rPr>
              <a:t>Обращайте </a:t>
            </a:r>
            <a:r>
              <a:rPr dirty="0" sz="2200" spc="-10">
                <a:latin typeface="Times New Roman"/>
                <a:cs typeface="Times New Roman"/>
              </a:rPr>
              <a:t>внимание </a:t>
            </a:r>
            <a:r>
              <a:rPr dirty="0" sz="2200">
                <a:solidFill>
                  <a:srgbClr val="00AFEF"/>
                </a:solidFill>
                <a:latin typeface="Times New Roman"/>
                <a:cs typeface="Times New Roman"/>
              </a:rPr>
              <a:t>на сильные</a:t>
            </a:r>
            <a:r>
              <a:rPr dirty="0" sz="2200" spc="-35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0AFEF"/>
                </a:solidFill>
                <a:latin typeface="Times New Roman"/>
                <a:cs typeface="Times New Roman"/>
              </a:rPr>
              <a:t>стороны</a:t>
            </a:r>
            <a:endParaRPr sz="2200">
              <a:latin typeface="Times New Roman"/>
              <a:cs typeface="Times New Roman"/>
            </a:endParaRPr>
          </a:p>
          <a:p>
            <a:pPr marL="241300" marR="915035" indent="-228600">
              <a:lnSpc>
                <a:spcPts val="2280"/>
              </a:lnSpc>
              <a:spcBef>
                <a:spcPts val="40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solidFill>
                  <a:srgbClr val="30859C"/>
                </a:solidFill>
                <a:latin typeface="Times New Roman"/>
                <a:cs typeface="Times New Roman"/>
              </a:rPr>
              <a:t>Поощряйте </a:t>
            </a:r>
            <a:r>
              <a:rPr dirty="0" sz="2200" spc="-20">
                <a:latin typeface="Times New Roman"/>
                <a:cs typeface="Times New Roman"/>
              </a:rPr>
              <a:t>учеников </a:t>
            </a:r>
            <a:r>
              <a:rPr dirty="0" sz="2200">
                <a:latin typeface="Times New Roman"/>
                <a:cs typeface="Times New Roman"/>
              </a:rPr>
              <a:t>стремиться к  </a:t>
            </a:r>
            <a:r>
              <a:rPr dirty="0" sz="2200" spc="-5">
                <a:latin typeface="Times New Roman"/>
                <a:cs typeface="Times New Roman"/>
              </a:rPr>
              <a:t>совершенствованию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 spc="-50">
                <a:latin typeface="Times New Roman"/>
                <a:cs typeface="Times New Roman"/>
              </a:rPr>
              <a:t>Будьте </a:t>
            </a:r>
            <a:r>
              <a:rPr dirty="0" sz="2200" spc="-10">
                <a:solidFill>
                  <a:srgbClr val="FF0000"/>
                </a:solidFill>
                <a:latin typeface="Times New Roman"/>
                <a:cs typeface="Times New Roman"/>
              </a:rPr>
              <a:t>конкретны </a:t>
            </a:r>
            <a:r>
              <a:rPr dirty="0" sz="220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dirty="0" sz="2200" spc="-10">
                <a:solidFill>
                  <a:srgbClr val="FF0000"/>
                </a:solidFill>
                <a:latin typeface="Times New Roman"/>
                <a:cs typeface="Times New Roman"/>
              </a:rPr>
              <a:t>оценке</a:t>
            </a:r>
            <a:r>
              <a:rPr dirty="0" sz="2200" spc="-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latin typeface="Times New Roman"/>
                <a:cs typeface="Times New Roman"/>
              </a:rPr>
              <a:t>поведения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Times New Roman"/>
                <a:cs typeface="Times New Roman"/>
              </a:rPr>
              <a:t>Поддерживайте </a:t>
            </a:r>
            <a:r>
              <a:rPr dirty="0" sz="2200">
                <a:latin typeface="Times New Roman"/>
                <a:cs typeface="Times New Roman"/>
              </a:rPr>
              <a:t>старание и</a:t>
            </a:r>
            <a:r>
              <a:rPr dirty="0" sz="2200" spc="-6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усилия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9514" y="3546728"/>
            <a:ext cx="3162935" cy="3267075"/>
          </a:xfrm>
          <a:custGeom>
            <a:avLst/>
            <a:gdLst/>
            <a:ahLst/>
            <a:cxnLst/>
            <a:rect l="l" t="t" r="r" b="b"/>
            <a:pathLst>
              <a:path w="3162935" h="3267075">
                <a:moveTo>
                  <a:pt x="2635440" y="0"/>
                </a:moveTo>
                <a:lnTo>
                  <a:pt x="527100" y="0"/>
                </a:lnTo>
                <a:lnTo>
                  <a:pt x="479123" y="2153"/>
                </a:lnTo>
                <a:lnTo>
                  <a:pt x="432353" y="8491"/>
                </a:lnTo>
                <a:lnTo>
                  <a:pt x="386976" y="18826"/>
                </a:lnTo>
                <a:lnTo>
                  <a:pt x="343178" y="32973"/>
                </a:lnTo>
                <a:lnTo>
                  <a:pt x="301145" y="50745"/>
                </a:lnTo>
                <a:lnTo>
                  <a:pt x="261063" y="71957"/>
                </a:lnTo>
                <a:lnTo>
                  <a:pt x="223118" y="96422"/>
                </a:lnTo>
                <a:lnTo>
                  <a:pt x="187496" y="123954"/>
                </a:lnTo>
                <a:lnTo>
                  <a:pt x="154384" y="154368"/>
                </a:lnTo>
                <a:lnTo>
                  <a:pt x="123967" y="187477"/>
                </a:lnTo>
                <a:lnTo>
                  <a:pt x="96432" y="223095"/>
                </a:lnTo>
                <a:lnTo>
                  <a:pt x="71964" y="261036"/>
                </a:lnTo>
                <a:lnTo>
                  <a:pt x="50750" y="301114"/>
                </a:lnTo>
                <a:lnTo>
                  <a:pt x="32976" y="343144"/>
                </a:lnTo>
                <a:lnTo>
                  <a:pt x="18828" y="386938"/>
                </a:lnTo>
                <a:lnTo>
                  <a:pt x="8492" y="432311"/>
                </a:lnTo>
                <a:lnTo>
                  <a:pt x="2154" y="479077"/>
                </a:lnTo>
                <a:lnTo>
                  <a:pt x="0" y="527050"/>
                </a:lnTo>
                <a:lnTo>
                  <a:pt x="0" y="2739453"/>
                </a:lnTo>
                <a:lnTo>
                  <a:pt x="2154" y="2787430"/>
                </a:lnTo>
                <a:lnTo>
                  <a:pt x="8492" y="2834200"/>
                </a:lnTo>
                <a:lnTo>
                  <a:pt x="18828" y="2879578"/>
                </a:lnTo>
                <a:lnTo>
                  <a:pt x="32976" y="2923377"/>
                </a:lnTo>
                <a:lnTo>
                  <a:pt x="50750" y="2965410"/>
                </a:lnTo>
                <a:lnTo>
                  <a:pt x="71964" y="3005493"/>
                </a:lnTo>
                <a:lnTo>
                  <a:pt x="96432" y="3043439"/>
                </a:lnTo>
                <a:lnTo>
                  <a:pt x="123967" y="3079061"/>
                </a:lnTo>
                <a:lnTo>
                  <a:pt x="154384" y="3112174"/>
                </a:lnTo>
                <a:lnTo>
                  <a:pt x="187496" y="3142591"/>
                </a:lnTo>
                <a:lnTo>
                  <a:pt x="223118" y="3170127"/>
                </a:lnTo>
                <a:lnTo>
                  <a:pt x="261063" y="3194596"/>
                </a:lnTo>
                <a:lnTo>
                  <a:pt x="301145" y="3215810"/>
                </a:lnTo>
                <a:lnTo>
                  <a:pt x="343178" y="3233585"/>
                </a:lnTo>
                <a:lnTo>
                  <a:pt x="386976" y="3247733"/>
                </a:lnTo>
                <a:lnTo>
                  <a:pt x="432353" y="3258070"/>
                </a:lnTo>
                <a:lnTo>
                  <a:pt x="479123" y="3264409"/>
                </a:lnTo>
                <a:lnTo>
                  <a:pt x="527100" y="3266563"/>
                </a:lnTo>
                <a:lnTo>
                  <a:pt x="2635440" y="3266563"/>
                </a:lnTo>
                <a:lnTo>
                  <a:pt x="2683433" y="3264409"/>
                </a:lnTo>
                <a:lnTo>
                  <a:pt x="2730216" y="3258070"/>
                </a:lnTo>
                <a:lnTo>
                  <a:pt x="2775605" y="3247733"/>
                </a:lnTo>
                <a:lnTo>
                  <a:pt x="2819413" y="3233585"/>
                </a:lnTo>
                <a:lnTo>
                  <a:pt x="2861454" y="3215810"/>
                </a:lnTo>
                <a:lnTo>
                  <a:pt x="2901543" y="3194596"/>
                </a:lnTo>
                <a:lnTo>
                  <a:pt x="2939492" y="3170127"/>
                </a:lnTo>
                <a:lnTo>
                  <a:pt x="2975118" y="3142591"/>
                </a:lnTo>
                <a:lnTo>
                  <a:pt x="3008233" y="3112174"/>
                </a:lnTo>
                <a:lnTo>
                  <a:pt x="3038651" y="3079061"/>
                </a:lnTo>
                <a:lnTo>
                  <a:pt x="3066187" y="3043439"/>
                </a:lnTo>
                <a:lnTo>
                  <a:pt x="3090655" y="3005493"/>
                </a:lnTo>
                <a:lnTo>
                  <a:pt x="3111869" y="2965410"/>
                </a:lnTo>
                <a:lnTo>
                  <a:pt x="3129642" y="2923377"/>
                </a:lnTo>
                <a:lnTo>
                  <a:pt x="3143790" y="2879578"/>
                </a:lnTo>
                <a:lnTo>
                  <a:pt x="3154125" y="2834200"/>
                </a:lnTo>
                <a:lnTo>
                  <a:pt x="3160463" y="2787430"/>
                </a:lnTo>
                <a:lnTo>
                  <a:pt x="3162617" y="2739453"/>
                </a:lnTo>
                <a:lnTo>
                  <a:pt x="3162617" y="527050"/>
                </a:lnTo>
                <a:lnTo>
                  <a:pt x="3160463" y="479077"/>
                </a:lnTo>
                <a:lnTo>
                  <a:pt x="3154125" y="432311"/>
                </a:lnTo>
                <a:lnTo>
                  <a:pt x="3143790" y="386938"/>
                </a:lnTo>
                <a:lnTo>
                  <a:pt x="3129642" y="343144"/>
                </a:lnTo>
                <a:lnTo>
                  <a:pt x="3111869" y="301114"/>
                </a:lnTo>
                <a:lnTo>
                  <a:pt x="3090655" y="261036"/>
                </a:lnTo>
                <a:lnTo>
                  <a:pt x="3066187" y="223095"/>
                </a:lnTo>
                <a:lnTo>
                  <a:pt x="3038651" y="187477"/>
                </a:lnTo>
                <a:lnTo>
                  <a:pt x="3008233" y="154368"/>
                </a:lnTo>
                <a:lnTo>
                  <a:pt x="2975118" y="123954"/>
                </a:lnTo>
                <a:lnTo>
                  <a:pt x="2939492" y="96422"/>
                </a:lnTo>
                <a:lnTo>
                  <a:pt x="2901543" y="71957"/>
                </a:lnTo>
                <a:lnTo>
                  <a:pt x="2861454" y="50745"/>
                </a:lnTo>
                <a:lnTo>
                  <a:pt x="2819413" y="32973"/>
                </a:lnTo>
                <a:lnTo>
                  <a:pt x="2775605" y="18826"/>
                </a:lnTo>
                <a:lnTo>
                  <a:pt x="2730216" y="8491"/>
                </a:lnTo>
                <a:lnTo>
                  <a:pt x="2683433" y="2153"/>
                </a:lnTo>
                <a:lnTo>
                  <a:pt x="26354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9514" y="3546728"/>
            <a:ext cx="3162935" cy="3267075"/>
          </a:xfrm>
          <a:custGeom>
            <a:avLst/>
            <a:gdLst/>
            <a:ahLst/>
            <a:cxnLst/>
            <a:rect l="l" t="t" r="r" b="b"/>
            <a:pathLst>
              <a:path w="3162935" h="3267075">
                <a:moveTo>
                  <a:pt x="0" y="527050"/>
                </a:moveTo>
                <a:lnTo>
                  <a:pt x="2154" y="479077"/>
                </a:lnTo>
                <a:lnTo>
                  <a:pt x="8492" y="432311"/>
                </a:lnTo>
                <a:lnTo>
                  <a:pt x="18828" y="386938"/>
                </a:lnTo>
                <a:lnTo>
                  <a:pt x="32976" y="343144"/>
                </a:lnTo>
                <a:lnTo>
                  <a:pt x="50750" y="301114"/>
                </a:lnTo>
                <a:lnTo>
                  <a:pt x="71964" y="261036"/>
                </a:lnTo>
                <a:lnTo>
                  <a:pt x="96432" y="223095"/>
                </a:lnTo>
                <a:lnTo>
                  <a:pt x="123967" y="187477"/>
                </a:lnTo>
                <a:lnTo>
                  <a:pt x="154384" y="154368"/>
                </a:lnTo>
                <a:lnTo>
                  <a:pt x="187496" y="123954"/>
                </a:lnTo>
                <a:lnTo>
                  <a:pt x="223118" y="96422"/>
                </a:lnTo>
                <a:lnTo>
                  <a:pt x="261063" y="71957"/>
                </a:lnTo>
                <a:lnTo>
                  <a:pt x="301145" y="50745"/>
                </a:lnTo>
                <a:lnTo>
                  <a:pt x="343178" y="32973"/>
                </a:lnTo>
                <a:lnTo>
                  <a:pt x="386976" y="18826"/>
                </a:lnTo>
                <a:lnTo>
                  <a:pt x="432353" y="8491"/>
                </a:lnTo>
                <a:lnTo>
                  <a:pt x="479123" y="2153"/>
                </a:lnTo>
                <a:lnTo>
                  <a:pt x="527100" y="0"/>
                </a:lnTo>
                <a:lnTo>
                  <a:pt x="2635440" y="0"/>
                </a:lnTo>
                <a:lnTo>
                  <a:pt x="2683433" y="2153"/>
                </a:lnTo>
                <a:lnTo>
                  <a:pt x="2730216" y="8491"/>
                </a:lnTo>
                <a:lnTo>
                  <a:pt x="2775605" y="18826"/>
                </a:lnTo>
                <a:lnTo>
                  <a:pt x="2819413" y="32973"/>
                </a:lnTo>
                <a:lnTo>
                  <a:pt x="2861454" y="50745"/>
                </a:lnTo>
                <a:lnTo>
                  <a:pt x="2901543" y="71957"/>
                </a:lnTo>
                <a:lnTo>
                  <a:pt x="2939492" y="96422"/>
                </a:lnTo>
                <a:lnTo>
                  <a:pt x="2975118" y="123954"/>
                </a:lnTo>
                <a:lnTo>
                  <a:pt x="3008233" y="154368"/>
                </a:lnTo>
                <a:lnTo>
                  <a:pt x="3038651" y="187477"/>
                </a:lnTo>
                <a:lnTo>
                  <a:pt x="3066187" y="223095"/>
                </a:lnTo>
                <a:lnTo>
                  <a:pt x="3090655" y="261036"/>
                </a:lnTo>
                <a:lnTo>
                  <a:pt x="3111869" y="301114"/>
                </a:lnTo>
                <a:lnTo>
                  <a:pt x="3129642" y="343144"/>
                </a:lnTo>
                <a:lnTo>
                  <a:pt x="3143790" y="386938"/>
                </a:lnTo>
                <a:lnTo>
                  <a:pt x="3154125" y="432311"/>
                </a:lnTo>
                <a:lnTo>
                  <a:pt x="3160463" y="479077"/>
                </a:lnTo>
                <a:lnTo>
                  <a:pt x="3162617" y="527050"/>
                </a:lnTo>
                <a:lnTo>
                  <a:pt x="3162617" y="2739453"/>
                </a:lnTo>
                <a:lnTo>
                  <a:pt x="3160463" y="2787430"/>
                </a:lnTo>
                <a:lnTo>
                  <a:pt x="3154125" y="2834200"/>
                </a:lnTo>
                <a:lnTo>
                  <a:pt x="3143790" y="2879578"/>
                </a:lnTo>
                <a:lnTo>
                  <a:pt x="3129642" y="2923377"/>
                </a:lnTo>
                <a:lnTo>
                  <a:pt x="3111869" y="2965410"/>
                </a:lnTo>
                <a:lnTo>
                  <a:pt x="3090655" y="3005493"/>
                </a:lnTo>
                <a:lnTo>
                  <a:pt x="3066187" y="3043439"/>
                </a:lnTo>
                <a:lnTo>
                  <a:pt x="3038651" y="3079061"/>
                </a:lnTo>
                <a:lnTo>
                  <a:pt x="3008233" y="3112174"/>
                </a:lnTo>
                <a:lnTo>
                  <a:pt x="2975118" y="3142591"/>
                </a:lnTo>
                <a:lnTo>
                  <a:pt x="2939492" y="3170127"/>
                </a:lnTo>
                <a:lnTo>
                  <a:pt x="2901543" y="3194596"/>
                </a:lnTo>
                <a:lnTo>
                  <a:pt x="2861454" y="3215810"/>
                </a:lnTo>
                <a:lnTo>
                  <a:pt x="2819413" y="3233585"/>
                </a:lnTo>
                <a:lnTo>
                  <a:pt x="2775605" y="3247733"/>
                </a:lnTo>
                <a:lnTo>
                  <a:pt x="2730216" y="3258070"/>
                </a:lnTo>
                <a:lnTo>
                  <a:pt x="2683433" y="3264409"/>
                </a:lnTo>
                <a:lnTo>
                  <a:pt x="2635440" y="3266563"/>
                </a:lnTo>
                <a:lnTo>
                  <a:pt x="527100" y="3266563"/>
                </a:lnTo>
                <a:lnTo>
                  <a:pt x="479123" y="3264409"/>
                </a:lnTo>
                <a:lnTo>
                  <a:pt x="432353" y="3258070"/>
                </a:lnTo>
                <a:lnTo>
                  <a:pt x="386976" y="3247733"/>
                </a:lnTo>
                <a:lnTo>
                  <a:pt x="343178" y="3233585"/>
                </a:lnTo>
                <a:lnTo>
                  <a:pt x="301145" y="3215810"/>
                </a:lnTo>
                <a:lnTo>
                  <a:pt x="261063" y="3194596"/>
                </a:lnTo>
                <a:lnTo>
                  <a:pt x="223118" y="3170127"/>
                </a:lnTo>
                <a:lnTo>
                  <a:pt x="187496" y="3142591"/>
                </a:lnTo>
                <a:lnTo>
                  <a:pt x="154384" y="3112174"/>
                </a:lnTo>
                <a:lnTo>
                  <a:pt x="123967" y="3079061"/>
                </a:lnTo>
                <a:lnTo>
                  <a:pt x="96432" y="3043439"/>
                </a:lnTo>
                <a:lnTo>
                  <a:pt x="71964" y="3005493"/>
                </a:lnTo>
                <a:lnTo>
                  <a:pt x="50750" y="2965410"/>
                </a:lnTo>
                <a:lnTo>
                  <a:pt x="32976" y="2923377"/>
                </a:lnTo>
                <a:lnTo>
                  <a:pt x="18828" y="2879578"/>
                </a:lnTo>
                <a:lnTo>
                  <a:pt x="8492" y="2834200"/>
                </a:lnTo>
                <a:lnTo>
                  <a:pt x="2154" y="2787430"/>
                </a:lnTo>
                <a:lnTo>
                  <a:pt x="0" y="2739453"/>
                </a:lnTo>
                <a:lnTo>
                  <a:pt x="0" y="52705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78332" y="4334713"/>
            <a:ext cx="2559685" cy="160083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 marR="5080" indent="457200">
              <a:lnSpc>
                <a:spcPts val="3910"/>
              </a:lnSpc>
              <a:spcBef>
                <a:spcPts val="765"/>
              </a:spcBef>
            </a:pPr>
            <a:r>
              <a:rPr dirty="0" sz="3800" spc="-60" b="1">
                <a:solidFill>
                  <a:srgbClr val="FFFFFF"/>
                </a:solidFill>
                <a:latin typeface="Times New Roman"/>
                <a:cs typeface="Times New Roman"/>
              </a:rPr>
              <a:t>Умение  </a:t>
            </a:r>
            <a:r>
              <a:rPr dirty="0" sz="3800" spc="-10" b="1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dirty="0" sz="3800" spc="-130" b="1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dirty="0" sz="3800" spc="-5" b="1">
                <a:solidFill>
                  <a:srgbClr val="FFFFFF"/>
                </a:solidFill>
                <a:latin typeface="Times New Roman"/>
                <a:cs typeface="Times New Roman"/>
              </a:rPr>
              <a:t>ддер</a:t>
            </a:r>
            <a:r>
              <a:rPr dirty="0" sz="3800" spc="-70" b="1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dirty="0" sz="3800" spc="-105" b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dirty="0" sz="3800" spc="-10" b="1">
                <a:solidFill>
                  <a:srgbClr val="FFFFFF"/>
                </a:solidFill>
                <a:latin typeface="Times New Roman"/>
                <a:cs typeface="Times New Roman"/>
              </a:rPr>
              <a:t>ть</a:t>
            </a:r>
            <a:endParaRPr sz="3800">
              <a:latin typeface="Times New Roman"/>
              <a:cs typeface="Times New Roman"/>
            </a:endParaRPr>
          </a:p>
          <a:p>
            <a:pPr marL="323850">
              <a:lnSpc>
                <a:spcPts val="3920"/>
              </a:lnSpc>
            </a:pPr>
            <a:r>
              <a:rPr dirty="0" sz="3800" spc="-10" b="1">
                <a:solidFill>
                  <a:srgbClr val="FFFFFF"/>
                </a:solidFill>
                <a:latin typeface="Times New Roman"/>
                <a:cs typeface="Times New Roman"/>
              </a:rPr>
              <a:t>ученика.</a:t>
            </a:r>
            <a:endParaRPr sz="3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9183" y="443356"/>
            <a:ext cx="5662930" cy="3739515"/>
          </a:xfrm>
          <a:custGeom>
            <a:avLst/>
            <a:gdLst/>
            <a:ahLst/>
            <a:cxnLst/>
            <a:rect l="l" t="t" r="r" b="b"/>
            <a:pathLst>
              <a:path w="5662930" h="3739515">
                <a:moveTo>
                  <a:pt x="5039868" y="0"/>
                </a:moveTo>
                <a:lnTo>
                  <a:pt x="0" y="0"/>
                </a:lnTo>
                <a:lnTo>
                  <a:pt x="0" y="3739006"/>
                </a:lnTo>
                <a:lnTo>
                  <a:pt x="5039868" y="3739006"/>
                </a:lnTo>
                <a:lnTo>
                  <a:pt x="5088568" y="3737132"/>
                </a:lnTo>
                <a:lnTo>
                  <a:pt x="5136241" y="3731599"/>
                </a:lnTo>
                <a:lnTo>
                  <a:pt x="5182750" y="3722547"/>
                </a:lnTo>
                <a:lnTo>
                  <a:pt x="5227955" y="3710115"/>
                </a:lnTo>
                <a:lnTo>
                  <a:pt x="5271718" y="3694441"/>
                </a:lnTo>
                <a:lnTo>
                  <a:pt x="5313902" y="3675663"/>
                </a:lnTo>
                <a:lnTo>
                  <a:pt x="5354367" y="3653921"/>
                </a:lnTo>
                <a:lnTo>
                  <a:pt x="5392975" y="3629353"/>
                </a:lnTo>
                <a:lnTo>
                  <a:pt x="5429587" y="3602096"/>
                </a:lnTo>
                <a:lnTo>
                  <a:pt x="5464066" y="3572291"/>
                </a:lnTo>
                <a:lnTo>
                  <a:pt x="5496273" y="3540075"/>
                </a:lnTo>
                <a:lnTo>
                  <a:pt x="5526069" y="3505587"/>
                </a:lnTo>
                <a:lnTo>
                  <a:pt x="5553317" y="3468966"/>
                </a:lnTo>
                <a:lnTo>
                  <a:pt x="5577877" y="3430349"/>
                </a:lnTo>
                <a:lnTo>
                  <a:pt x="5599612" y="3389877"/>
                </a:lnTo>
                <a:lnTo>
                  <a:pt x="5618382" y="3347686"/>
                </a:lnTo>
                <a:lnTo>
                  <a:pt x="5634050" y="3303917"/>
                </a:lnTo>
                <a:lnTo>
                  <a:pt x="5646477" y="3258707"/>
                </a:lnTo>
                <a:lnTo>
                  <a:pt x="5655525" y="3212194"/>
                </a:lnTo>
                <a:lnTo>
                  <a:pt x="5661055" y="3164518"/>
                </a:lnTo>
                <a:lnTo>
                  <a:pt x="5662930" y="3115817"/>
                </a:lnTo>
                <a:lnTo>
                  <a:pt x="5662930" y="623188"/>
                </a:lnTo>
                <a:lnTo>
                  <a:pt x="5661055" y="574488"/>
                </a:lnTo>
                <a:lnTo>
                  <a:pt x="5655525" y="526812"/>
                </a:lnTo>
                <a:lnTo>
                  <a:pt x="5646477" y="480299"/>
                </a:lnTo>
                <a:lnTo>
                  <a:pt x="5634050" y="435089"/>
                </a:lnTo>
                <a:lnTo>
                  <a:pt x="5618382" y="391320"/>
                </a:lnTo>
                <a:lnTo>
                  <a:pt x="5599612" y="349129"/>
                </a:lnTo>
                <a:lnTo>
                  <a:pt x="5577877" y="308657"/>
                </a:lnTo>
                <a:lnTo>
                  <a:pt x="5553317" y="270040"/>
                </a:lnTo>
                <a:lnTo>
                  <a:pt x="5526069" y="233419"/>
                </a:lnTo>
                <a:lnTo>
                  <a:pt x="5496273" y="198931"/>
                </a:lnTo>
                <a:lnTo>
                  <a:pt x="5464066" y="166715"/>
                </a:lnTo>
                <a:lnTo>
                  <a:pt x="5429587" y="136910"/>
                </a:lnTo>
                <a:lnTo>
                  <a:pt x="5392975" y="109653"/>
                </a:lnTo>
                <a:lnTo>
                  <a:pt x="5354367" y="85085"/>
                </a:lnTo>
                <a:lnTo>
                  <a:pt x="5313902" y="63343"/>
                </a:lnTo>
                <a:lnTo>
                  <a:pt x="5271718" y="44565"/>
                </a:lnTo>
                <a:lnTo>
                  <a:pt x="5227955" y="28891"/>
                </a:lnTo>
                <a:lnTo>
                  <a:pt x="5182750" y="16459"/>
                </a:lnTo>
                <a:lnTo>
                  <a:pt x="5136241" y="7407"/>
                </a:lnTo>
                <a:lnTo>
                  <a:pt x="5088568" y="1874"/>
                </a:lnTo>
                <a:lnTo>
                  <a:pt x="5039868" y="0"/>
                </a:lnTo>
                <a:close/>
              </a:path>
            </a:pathLst>
          </a:custGeom>
          <a:solidFill>
            <a:srgbClr val="D0D7E8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69183" y="443356"/>
            <a:ext cx="5662930" cy="3739515"/>
          </a:xfrm>
          <a:custGeom>
            <a:avLst/>
            <a:gdLst/>
            <a:ahLst/>
            <a:cxnLst/>
            <a:rect l="l" t="t" r="r" b="b"/>
            <a:pathLst>
              <a:path w="5662930" h="3739515">
                <a:moveTo>
                  <a:pt x="5662930" y="623188"/>
                </a:moveTo>
                <a:lnTo>
                  <a:pt x="5662930" y="3115817"/>
                </a:lnTo>
                <a:lnTo>
                  <a:pt x="5661055" y="3164518"/>
                </a:lnTo>
                <a:lnTo>
                  <a:pt x="5655525" y="3212194"/>
                </a:lnTo>
                <a:lnTo>
                  <a:pt x="5646477" y="3258707"/>
                </a:lnTo>
                <a:lnTo>
                  <a:pt x="5634050" y="3303917"/>
                </a:lnTo>
                <a:lnTo>
                  <a:pt x="5618382" y="3347686"/>
                </a:lnTo>
                <a:lnTo>
                  <a:pt x="5599612" y="3389877"/>
                </a:lnTo>
                <a:lnTo>
                  <a:pt x="5577877" y="3430349"/>
                </a:lnTo>
                <a:lnTo>
                  <a:pt x="5553317" y="3468966"/>
                </a:lnTo>
                <a:lnTo>
                  <a:pt x="5526069" y="3505587"/>
                </a:lnTo>
                <a:lnTo>
                  <a:pt x="5496273" y="3540075"/>
                </a:lnTo>
                <a:lnTo>
                  <a:pt x="5464066" y="3572291"/>
                </a:lnTo>
                <a:lnTo>
                  <a:pt x="5429587" y="3602096"/>
                </a:lnTo>
                <a:lnTo>
                  <a:pt x="5392975" y="3629353"/>
                </a:lnTo>
                <a:lnTo>
                  <a:pt x="5354367" y="3653921"/>
                </a:lnTo>
                <a:lnTo>
                  <a:pt x="5313902" y="3675663"/>
                </a:lnTo>
                <a:lnTo>
                  <a:pt x="5271718" y="3694441"/>
                </a:lnTo>
                <a:lnTo>
                  <a:pt x="5227955" y="3710115"/>
                </a:lnTo>
                <a:lnTo>
                  <a:pt x="5182750" y="3722547"/>
                </a:lnTo>
                <a:lnTo>
                  <a:pt x="5136241" y="3731599"/>
                </a:lnTo>
                <a:lnTo>
                  <a:pt x="5088568" y="3737132"/>
                </a:lnTo>
                <a:lnTo>
                  <a:pt x="5039868" y="3739006"/>
                </a:lnTo>
                <a:lnTo>
                  <a:pt x="0" y="3739006"/>
                </a:lnTo>
                <a:lnTo>
                  <a:pt x="0" y="0"/>
                </a:lnTo>
                <a:lnTo>
                  <a:pt x="5039868" y="0"/>
                </a:lnTo>
                <a:lnTo>
                  <a:pt x="5088568" y="1874"/>
                </a:lnTo>
                <a:lnTo>
                  <a:pt x="5136241" y="7407"/>
                </a:lnTo>
                <a:lnTo>
                  <a:pt x="5182750" y="16459"/>
                </a:lnTo>
                <a:lnTo>
                  <a:pt x="5227955" y="28891"/>
                </a:lnTo>
                <a:lnTo>
                  <a:pt x="5271718" y="44565"/>
                </a:lnTo>
                <a:lnTo>
                  <a:pt x="5313902" y="63343"/>
                </a:lnTo>
                <a:lnTo>
                  <a:pt x="5354367" y="85085"/>
                </a:lnTo>
                <a:lnTo>
                  <a:pt x="5392975" y="109653"/>
                </a:lnTo>
                <a:lnTo>
                  <a:pt x="5429587" y="136910"/>
                </a:lnTo>
                <a:lnTo>
                  <a:pt x="5464066" y="166715"/>
                </a:lnTo>
                <a:lnTo>
                  <a:pt x="5496273" y="198931"/>
                </a:lnTo>
                <a:lnTo>
                  <a:pt x="5526069" y="233419"/>
                </a:lnTo>
                <a:lnTo>
                  <a:pt x="5553317" y="270040"/>
                </a:lnTo>
                <a:lnTo>
                  <a:pt x="5577877" y="308657"/>
                </a:lnTo>
                <a:lnTo>
                  <a:pt x="5599612" y="349129"/>
                </a:lnTo>
                <a:lnTo>
                  <a:pt x="5618382" y="391320"/>
                </a:lnTo>
                <a:lnTo>
                  <a:pt x="5634050" y="435089"/>
                </a:lnTo>
                <a:lnTo>
                  <a:pt x="5646477" y="480299"/>
                </a:lnTo>
                <a:lnTo>
                  <a:pt x="5655525" y="526812"/>
                </a:lnTo>
                <a:lnTo>
                  <a:pt x="5661055" y="574488"/>
                </a:lnTo>
                <a:lnTo>
                  <a:pt x="5662930" y="623188"/>
                </a:lnTo>
                <a:close/>
              </a:path>
            </a:pathLst>
          </a:custGeom>
          <a:ln w="25400">
            <a:solidFill>
              <a:srgbClr val="D0D7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605276" y="334467"/>
            <a:ext cx="5012690" cy="1138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100"/>
              </a:spcBef>
              <a:buChar char="•"/>
              <a:tabLst>
                <a:tab pos="183515" algn="l"/>
              </a:tabLst>
            </a:pPr>
            <a:r>
              <a:rPr dirty="0" sz="1800" spc="-105">
                <a:latin typeface="Arial"/>
                <a:cs typeface="Arial"/>
              </a:rPr>
              <a:t>Фасилитатор вмешивается для </a:t>
            </a:r>
            <a:r>
              <a:rPr dirty="0" sz="1800" spc="-75">
                <a:latin typeface="Arial"/>
                <a:cs typeface="Arial"/>
              </a:rPr>
              <a:t>того,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чтобы:</a:t>
            </a:r>
            <a:endParaRPr sz="1800">
              <a:latin typeface="Arial"/>
              <a:cs typeface="Arial"/>
            </a:endParaRPr>
          </a:p>
          <a:p>
            <a:pPr algn="r" lvl="1" marL="585470" marR="7620" indent="-170180">
              <a:lnSpc>
                <a:spcPct val="100000"/>
              </a:lnSpc>
              <a:spcBef>
                <a:spcPts val="50"/>
              </a:spcBef>
              <a:buChar char="•"/>
              <a:tabLst>
                <a:tab pos="586105" algn="l"/>
              </a:tabLst>
            </a:pPr>
            <a:r>
              <a:rPr dirty="0" sz="1800" spc="-105">
                <a:latin typeface="Arial"/>
                <a:cs typeface="Arial"/>
              </a:rPr>
              <a:t>Обеспечить </a:t>
            </a:r>
            <a:r>
              <a:rPr dirty="0" sz="1800" spc="-80">
                <a:latin typeface="Arial"/>
                <a:cs typeface="Arial"/>
              </a:rPr>
              <a:t>обратную </a:t>
            </a:r>
            <a:r>
              <a:rPr dirty="0" sz="1800" spc="-105">
                <a:latin typeface="Arial"/>
                <a:cs typeface="Arial"/>
              </a:rPr>
              <a:t>связь </a:t>
            </a:r>
            <a:r>
              <a:rPr dirty="0" sz="1800" spc="-75">
                <a:latin typeface="Arial"/>
                <a:cs typeface="Arial"/>
              </a:rPr>
              <a:t>во </a:t>
            </a:r>
            <a:r>
              <a:rPr dirty="0" sz="1800" spc="-85">
                <a:latin typeface="Arial"/>
                <a:cs typeface="Arial"/>
              </a:rPr>
              <a:t>время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работы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5"/>
              </a:spcBef>
            </a:pPr>
            <a:r>
              <a:rPr dirty="0" sz="1800" spc="-75">
                <a:latin typeface="Arial"/>
                <a:cs typeface="Arial"/>
              </a:rPr>
              <a:t>над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проектом</a:t>
            </a:r>
            <a:endParaRPr sz="1800">
              <a:latin typeface="Arial"/>
              <a:cs typeface="Arial"/>
            </a:endParaRPr>
          </a:p>
          <a:p>
            <a:pPr algn="r" marL="469900" marR="9525" indent="-170815">
              <a:lnSpc>
                <a:spcPct val="100000"/>
              </a:lnSpc>
              <a:spcBef>
                <a:spcPts val="30"/>
              </a:spcBef>
              <a:buChar char="•"/>
              <a:tabLst>
                <a:tab pos="470534" algn="l"/>
              </a:tabLst>
            </a:pPr>
            <a:r>
              <a:rPr dirty="0" sz="1800" spc="-105">
                <a:latin typeface="Arial"/>
                <a:cs typeface="Arial"/>
              </a:rPr>
              <a:t>Обеспечить </a:t>
            </a:r>
            <a:r>
              <a:rPr dirty="0" sz="1800" spc="-85">
                <a:latin typeface="Arial"/>
                <a:cs typeface="Arial"/>
              </a:rPr>
              <a:t>точное </a:t>
            </a:r>
            <a:r>
              <a:rPr dirty="0" sz="1800" spc="-105">
                <a:latin typeface="Arial"/>
                <a:cs typeface="Arial"/>
              </a:rPr>
              <a:t>соответствие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требованиям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5276" y="1453641"/>
            <a:ext cx="5013325" cy="2813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п</a:t>
            </a:r>
            <a:r>
              <a:rPr dirty="0" sz="1800" spc="-60">
                <a:latin typeface="Arial"/>
                <a:cs typeface="Arial"/>
              </a:rPr>
              <a:t>р</a:t>
            </a:r>
            <a:r>
              <a:rPr dirty="0" sz="1800" spc="-50">
                <a:latin typeface="Arial"/>
                <a:cs typeface="Arial"/>
              </a:rPr>
              <a:t>о</a:t>
            </a:r>
            <a:r>
              <a:rPr dirty="0" sz="1800" spc="-40">
                <a:latin typeface="Arial"/>
                <a:cs typeface="Arial"/>
              </a:rPr>
              <a:t>г</a:t>
            </a:r>
            <a:r>
              <a:rPr dirty="0" sz="1800" spc="-65">
                <a:latin typeface="Arial"/>
                <a:cs typeface="Arial"/>
              </a:rPr>
              <a:t>р</a:t>
            </a:r>
            <a:r>
              <a:rPr dirty="0" sz="1800" spc="-75">
                <a:latin typeface="Arial"/>
                <a:cs typeface="Arial"/>
              </a:rPr>
              <a:t>а</a:t>
            </a:r>
            <a:r>
              <a:rPr dirty="0" sz="1800" spc="-85">
                <a:latin typeface="Arial"/>
                <a:cs typeface="Arial"/>
              </a:rPr>
              <a:t>м</a:t>
            </a:r>
            <a:r>
              <a:rPr dirty="0" sz="1800" spc="-25">
                <a:latin typeface="Arial"/>
                <a:cs typeface="Arial"/>
              </a:rPr>
              <a:t>м</a:t>
            </a:r>
            <a:r>
              <a:rPr dirty="0" sz="1800" spc="-95">
                <a:latin typeface="Arial"/>
                <a:cs typeface="Arial"/>
              </a:rPr>
              <a:t>ы</a:t>
            </a:r>
            <a:endParaRPr sz="1800">
              <a:latin typeface="Arial"/>
              <a:cs typeface="Arial"/>
            </a:endParaRPr>
          </a:p>
          <a:p>
            <a:pPr algn="r" marL="1088390" marR="6985" indent="-170180">
              <a:lnSpc>
                <a:spcPct val="100000"/>
              </a:lnSpc>
              <a:spcBef>
                <a:spcPts val="25"/>
              </a:spcBef>
              <a:buChar char="•"/>
              <a:tabLst>
                <a:tab pos="1089025" algn="l"/>
              </a:tabLst>
            </a:pPr>
            <a:r>
              <a:rPr dirty="0" sz="1800" spc="-90">
                <a:latin typeface="Arial"/>
                <a:cs typeface="Arial"/>
              </a:rPr>
              <a:t>Проверить, </a:t>
            </a:r>
            <a:r>
              <a:rPr dirty="0" sz="1800" spc="-80">
                <a:latin typeface="Arial"/>
                <a:cs typeface="Arial"/>
              </a:rPr>
              <a:t>правильно </a:t>
            </a:r>
            <a:r>
              <a:rPr dirty="0" sz="1800" spc="-90">
                <a:latin typeface="Arial"/>
                <a:cs typeface="Arial"/>
              </a:rPr>
              <a:t>ли </a:t>
            </a:r>
            <a:r>
              <a:rPr dirty="0" sz="1800" spc="-75">
                <a:latin typeface="Arial"/>
                <a:cs typeface="Arial"/>
              </a:rPr>
              <a:t>его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понимают</a:t>
            </a:r>
            <a:endParaRPr sz="1800">
              <a:latin typeface="Arial"/>
              <a:cs typeface="Arial"/>
            </a:endParaRPr>
          </a:p>
          <a:p>
            <a:pPr algn="r" marL="539750" marR="10160" indent="-170180">
              <a:lnSpc>
                <a:spcPct val="100000"/>
              </a:lnSpc>
              <a:spcBef>
                <a:spcPts val="50"/>
              </a:spcBef>
              <a:buChar char="•"/>
              <a:tabLst>
                <a:tab pos="540385" algn="l"/>
              </a:tabLst>
            </a:pPr>
            <a:r>
              <a:rPr dirty="0" sz="1800" spc="-80">
                <a:latin typeface="Arial"/>
                <a:cs typeface="Arial"/>
              </a:rPr>
              <a:t>Помочь </a:t>
            </a:r>
            <a:r>
              <a:rPr dirty="0" sz="1800" spc="-75">
                <a:latin typeface="Arial"/>
                <a:cs typeface="Arial"/>
              </a:rPr>
              <a:t>развитию </a:t>
            </a:r>
            <a:r>
              <a:rPr dirty="0" sz="1800" spc="-70">
                <a:latin typeface="Arial"/>
                <a:cs typeface="Arial"/>
              </a:rPr>
              <a:t>отношений</a:t>
            </a:r>
            <a:r>
              <a:rPr dirty="0" sz="1800" spc="-229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сотрудничества</a:t>
            </a:r>
            <a:endParaRPr sz="18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25"/>
              </a:spcBef>
            </a:pPr>
            <a:r>
              <a:rPr dirty="0" sz="1800" spc="-55">
                <a:latin typeface="Arial"/>
                <a:cs typeface="Arial"/>
              </a:rPr>
              <a:t>между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учениками</a:t>
            </a:r>
            <a:endParaRPr sz="1800">
              <a:latin typeface="Arial"/>
              <a:cs typeface="Arial"/>
            </a:endParaRPr>
          </a:p>
          <a:p>
            <a:pPr algn="r" lvl="1" marL="3244850" marR="6350" indent="-170815">
              <a:lnSpc>
                <a:spcPct val="100000"/>
              </a:lnSpc>
              <a:spcBef>
                <a:spcPts val="50"/>
              </a:spcBef>
              <a:buChar char="•"/>
              <a:tabLst>
                <a:tab pos="3244850" algn="l"/>
              </a:tabLst>
            </a:pPr>
            <a:r>
              <a:rPr dirty="0" sz="1800" spc="-130">
                <a:latin typeface="Arial"/>
                <a:cs typeface="Arial"/>
              </a:rPr>
              <a:t>Улучшить</a:t>
            </a:r>
            <a:r>
              <a:rPr dirty="0" sz="1800" spc="-20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процесс</a:t>
            </a:r>
            <a:endParaRPr sz="1800">
              <a:latin typeface="Arial"/>
              <a:cs typeface="Arial"/>
            </a:endParaRPr>
          </a:p>
          <a:p>
            <a:pPr algn="r" marL="2082800" marR="6350" indent="-170815">
              <a:lnSpc>
                <a:spcPct val="100000"/>
              </a:lnSpc>
              <a:spcBef>
                <a:spcPts val="20"/>
              </a:spcBef>
              <a:buChar char="•"/>
              <a:tabLst>
                <a:tab pos="2083435" algn="l"/>
              </a:tabLst>
            </a:pPr>
            <a:r>
              <a:rPr dirty="0" sz="1800" spc="-105">
                <a:latin typeface="Arial"/>
                <a:cs typeface="Arial"/>
              </a:rPr>
              <a:t>Восстановить</a:t>
            </a:r>
            <a:r>
              <a:rPr dirty="0" sz="1800" spc="-21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справедливость</a:t>
            </a:r>
            <a:endParaRPr sz="1800">
              <a:latin typeface="Arial"/>
              <a:cs typeface="Arial"/>
            </a:endParaRPr>
          </a:p>
          <a:p>
            <a:pPr algn="r" lvl="1" marL="3186430" marR="5080" indent="-170815">
              <a:lnSpc>
                <a:spcPct val="100000"/>
              </a:lnSpc>
              <a:spcBef>
                <a:spcPts val="50"/>
              </a:spcBef>
              <a:buChar char="•"/>
              <a:tabLst>
                <a:tab pos="3187065" algn="l"/>
              </a:tabLst>
            </a:pPr>
            <a:r>
              <a:rPr dirty="0" sz="1800" spc="-80">
                <a:latin typeface="Arial"/>
                <a:cs typeface="Arial"/>
              </a:rPr>
              <a:t>Помочь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прояснить</a:t>
            </a:r>
            <a:endParaRPr sz="1800">
              <a:latin typeface="Arial"/>
              <a:cs typeface="Arial"/>
            </a:endParaRPr>
          </a:p>
          <a:p>
            <a:pPr algn="r" marL="1622425" marR="8255" indent="-170815">
              <a:lnSpc>
                <a:spcPct val="100000"/>
              </a:lnSpc>
              <a:spcBef>
                <a:spcPts val="50"/>
              </a:spcBef>
              <a:buChar char="•"/>
              <a:tabLst>
                <a:tab pos="1623060" algn="l"/>
              </a:tabLst>
            </a:pPr>
            <a:r>
              <a:rPr dirty="0" sz="1800" spc="-80">
                <a:latin typeface="Arial"/>
                <a:cs typeface="Arial"/>
              </a:rPr>
              <a:t>Помочь </a:t>
            </a:r>
            <a:r>
              <a:rPr dirty="0" sz="1800" spc="-95">
                <a:latin typeface="Arial"/>
                <a:cs typeface="Arial"/>
              </a:rPr>
              <a:t>пересмотреть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приоритеты</a:t>
            </a:r>
            <a:endParaRPr sz="1800">
              <a:latin typeface="Arial"/>
              <a:cs typeface="Arial"/>
            </a:endParaRPr>
          </a:p>
          <a:p>
            <a:pPr algn="r" lvl="1" marL="1798955" marR="8890" indent="-170180">
              <a:lnSpc>
                <a:spcPct val="100000"/>
              </a:lnSpc>
              <a:spcBef>
                <a:spcPts val="25"/>
              </a:spcBef>
              <a:buChar char="•"/>
              <a:tabLst>
                <a:tab pos="1799589" algn="l"/>
              </a:tabLst>
            </a:pPr>
            <a:r>
              <a:rPr dirty="0" sz="1800" spc="-80">
                <a:latin typeface="Arial"/>
                <a:cs typeface="Arial"/>
              </a:rPr>
              <a:t>Помочь </a:t>
            </a:r>
            <a:r>
              <a:rPr dirty="0" sz="1800" spc="-95">
                <a:latin typeface="Arial"/>
                <a:cs typeface="Arial"/>
              </a:rPr>
              <a:t>в </a:t>
            </a:r>
            <a:r>
              <a:rPr dirty="0" sz="1800" spc="-75">
                <a:latin typeface="Arial"/>
                <a:cs typeface="Arial"/>
              </a:rPr>
              <a:t>конфликтной</a:t>
            </a:r>
            <a:r>
              <a:rPr dirty="0" sz="1800" spc="-26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ситуации</a:t>
            </a:r>
            <a:endParaRPr sz="18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spcBef>
                <a:spcPts val="50"/>
              </a:spcBef>
              <a:buChar char="•"/>
              <a:tabLst>
                <a:tab pos="183515" algn="l"/>
              </a:tabLst>
            </a:pPr>
            <a:r>
              <a:rPr dirty="0" sz="1800" spc="-80">
                <a:latin typeface="Arial"/>
                <a:cs typeface="Arial"/>
              </a:rPr>
              <a:t>Напомнить </a:t>
            </a:r>
            <a:r>
              <a:rPr dirty="0" sz="1800" spc="-55">
                <a:latin typeface="Arial"/>
                <a:cs typeface="Arial"/>
              </a:rPr>
              <a:t>о </a:t>
            </a:r>
            <a:r>
              <a:rPr dirty="0" sz="1800" spc="-95">
                <a:latin typeface="Arial"/>
                <a:cs typeface="Arial"/>
              </a:rPr>
              <a:t>правилах</a:t>
            </a:r>
            <a:r>
              <a:rPr dirty="0" sz="1800" spc="-18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группы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3832" y="262636"/>
            <a:ext cx="3185795" cy="4100829"/>
          </a:xfrm>
          <a:custGeom>
            <a:avLst/>
            <a:gdLst/>
            <a:ahLst/>
            <a:cxnLst/>
            <a:rect l="l" t="t" r="r" b="b"/>
            <a:pathLst>
              <a:path w="3185795" h="4100829">
                <a:moveTo>
                  <a:pt x="2654490" y="0"/>
                </a:moveTo>
                <a:lnTo>
                  <a:pt x="530910" y="0"/>
                </a:lnTo>
                <a:lnTo>
                  <a:pt x="482588" y="2168"/>
                </a:lnTo>
                <a:lnTo>
                  <a:pt x="435481" y="8550"/>
                </a:lnTo>
                <a:lnTo>
                  <a:pt x="389776" y="18958"/>
                </a:lnTo>
                <a:lnTo>
                  <a:pt x="345662" y="33205"/>
                </a:lnTo>
                <a:lnTo>
                  <a:pt x="303325" y="51103"/>
                </a:lnTo>
                <a:lnTo>
                  <a:pt x="262953" y="72465"/>
                </a:lnTo>
                <a:lnTo>
                  <a:pt x="224734" y="97104"/>
                </a:lnTo>
                <a:lnTo>
                  <a:pt x="188855" y="124832"/>
                </a:lnTo>
                <a:lnTo>
                  <a:pt x="155503" y="155463"/>
                </a:lnTo>
                <a:lnTo>
                  <a:pt x="124866" y="188810"/>
                </a:lnTo>
                <a:lnTo>
                  <a:pt x="97131" y="224684"/>
                </a:lnTo>
                <a:lnTo>
                  <a:pt x="72486" y="262899"/>
                </a:lnTo>
                <a:lnTo>
                  <a:pt x="51119" y="303267"/>
                </a:lnTo>
                <a:lnTo>
                  <a:pt x="33216" y="345602"/>
                </a:lnTo>
                <a:lnTo>
                  <a:pt x="18965" y="389716"/>
                </a:lnTo>
                <a:lnTo>
                  <a:pt x="8553" y="435422"/>
                </a:lnTo>
                <a:lnTo>
                  <a:pt x="2169" y="482532"/>
                </a:lnTo>
                <a:lnTo>
                  <a:pt x="0" y="530860"/>
                </a:lnTo>
                <a:lnTo>
                  <a:pt x="0" y="3569589"/>
                </a:lnTo>
                <a:lnTo>
                  <a:pt x="2169" y="3617916"/>
                </a:lnTo>
                <a:lnTo>
                  <a:pt x="8553" y="3665026"/>
                </a:lnTo>
                <a:lnTo>
                  <a:pt x="18965" y="3710732"/>
                </a:lnTo>
                <a:lnTo>
                  <a:pt x="33216" y="3754846"/>
                </a:lnTo>
                <a:lnTo>
                  <a:pt x="51119" y="3797181"/>
                </a:lnTo>
                <a:lnTo>
                  <a:pt x="72486" y="3837549"/>
                </a:lnTo>
                <a:lnTo>
                  <a:pt x="97131" y="3875764"/>
                </a:lnTo>
                <a:lnTo>
                  <a:pt x="124866" y="3911638"/>
                </a:lnTo>
                <a:lnTo>
                  <a:pt x="155503" y="3944985"/>
                </a:lnTo>
                <a:lnTo>
                  <a:pt x="188855" y="3975616"/>
                </a:lnTo>
                <a:lnTo>
                  <a:pt x="224734" y="4003344"/>
                </a:lnTo>
                <a:lnTo>
                  <a:pt x="262953" y="4027983"/>
                </a:lnTo>
                <a:lnTo>
                  <a:pt x="303325" y="4049345"/>
                </a:lnTo>
                <a:lnTo>
                  <a:pt x="345662" y="4067243"/>
                </a:lnTo>
                <a:lnTo>
                  <a:pt x="389776" y="4081490"/>
                </a:lnTo>
                <a:lnTo>
                  <a:pt x="435481" y="4091898"/>
                </a:lnTo>
                <a:lnTo>
                  <a:pt x="482588" y="4098280"/>
                </a:lnTo>
                <a:lnTo>
                  <a:pt x="530910" y="4100449"/>
                </a:lnTo>
                <a:lnTo>
                  <a:pt x="2654490" y="4100449"/>
                </a:lnTo>
                <a:lnTo>
                  <a:pt x="2702818" y="4098280"/>
                </a:lnTo>
                <a:lnTo>
                  <a:pt x="2749928" y="4091898"/>
                </a:lnTo>
                <a:lnTo>
                  <a:pt x="2795633" y="4081490"/>
                </a:lnTo>
                <a:lnTo>
                  <a:pt x="2839747" y="4067243"/>
                </a:lnTo>
                <a:lnTo>
                  <a:pt x="2882082" y="4049345"/>
                </a:lnTo>
                <a:lnTo>
                  <a:pt x="2922451" y="4027983"/>
                </a:lnTo>
                <a:lnTo>
                  <a:pt x="2960666" y="4003344"/>
                </a:lnTo>
                <a:lnTo>
                  <a:pt x="2996540" y="3975616"/>
                </a:lnTo>
                <a:lnTo>
                  <a:pt x="3029886" y="3944985"/>
                </a:lnTo>
                <a:lnTo>
                  <a:pt x="3060517" y="3911638"/>
                </a:lnTo>
                <a:lnTo>
                  <a:pt x="3088246" y="3875764"/>
                </a:lnTo>
                <a:lnTo>
                  <a:pt x="3112885" y="3837549"/>
                </a:lnTo>
                <a:lnTo>
                  <a:pt x="3134247" y="3797181"/>
                </a:lnTo>
                <a:lnTo>
                  <a:pt x="3152145" y="3754846"/>
                </a:lnTo>
                <a:lnTo>
                  <a:pt x="3166391" y="3710732"/>
                </a:lnTo>
                <a:lnTo>
                  <a:pt x="3176799" y="3665026"/>
                </a:lnTo>
                <a:lnTo>
                  <a:pt x="3183181" y="3617916"/>
                </a:lnTo>
                <a:lnTo>
                  <a:pt x="3185350" y="3569589"/>
                </a:lnTo>
                <a:lnTo>
                  <a:pt x="3185350" y="530860"/>
                </a:lnTo>
                <a:lnTo>
                  <a:pt x="3183181" y="482532"/>
                </a:lnTo>
                <a:lnTo>
                  <a:pt x="3176799" y="435422"/>
                </a:lnTo>
                <a:lnTo>
                  <a:pt x="3166391" y="389716"/>
                </a:lnTo>
                <a:lnTo>
                  <a:pt x="3152145" y="345602"/>
                </a:lnTo>
                <a:lnTo>
                  <a:pt x="3134247" y="303267"/>
                </a:lnTo>
                <a:lnTo>
                  <a:pt x="3112885" y="262899"/>
                </a:lnTo>
                <a:lnTo>
                  <a:pt x="3088246" y="224684"/>
                </a:lnTo>
                <a:lnTo>
                  <a:pt x="3060517" y="188810"/>
                </a:lnTo>
                <a:lnTo>
                  <a:pt x="3029886" y="155463"/>
                </a:lnTo>
                <a:lnTo>
                  <a:pt x="2996540" y="124832"/>
                </a:lnTo>
                <a:lnTo>
                  <a:pt x="2960666" y="97104"/>
                </a:lnTo>
                <a:lnTo>
                  <a:pt x="2922451" y="72465"/>
                </a:lnTo>
                <a:lnTo>
                  <a:pt x="2882082" y="51103"/>
                </a:lnTo>
                <a:lnTo>
                  <a:pt x="2839747" y="33205"/>
                </a:lnTo>
                <a:lnTo>
                  <a:pt x="2795633" y="18958"/>
                </a:lnTo>
                <a:lnTo>
                  <a:pt x="2749928" y="8550"/>
                </a:lnTo>
                <a:lnTo>
                  <a:pt x="2702818" y="2168"/>
                </a:lnTo>
                <a:lnTo>
                  <a:pt x="26544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3832" y="262636"/>
            <a:ext cx="3185795" cy="4100829"/>
          </a:xfrm>
          <a:custGeom>
            <a:avLst/>
            <a:gdLst/>
            <a:ahLst/>
            <a:cxnLst/>
            <a:rect l="l" t="t" r="r" b="b"/>
            <a:pathLst>
              <a:path w="3185795" h="4100829">
                <a:moveTo>
                  <a:pt x="0" y="530860"/>
                </a:moveTo>
                <a:lnTo>
                  <a:pt x="2169" y="482532"/>
                </a:lnTo>
                <a:lnTo>
                  <a:pt x="8553" y="435422"/>
                </a:lnTo>
                <a:lnTo>
                  <a:pt x="18965" y="389716"/>
                </a:lnTo>
                <a:lnTo>
                  <a:pt x="33216" y="345602"/>
                </a:lnTo>
                <a:lnTo>
                  <a:pt x="51119" y="303267"/>
                </a:lnTo>
                <a:lnTo>
                  <a:pt x="72486" y="262899"/>
                </a:lnTo>
                <a:lnTo>
                  <a:pt x="97131" y="224684"/>
                </a:lnTo>
                <a:lnTo>
                  <a:pt x="124866" y="188810"/>
                </a:lnTo>
                <a:lnTo>
                  <a:pt x="155503" y="155463"/>
                </a:lnTo>
                <a:lnTo>
                  <a:pt x="188855" y="124832"/>
                </a:lnTo>
                <a:lnTo>
                  <a:pt x="224734" y="97104"/>
                </a:lnTo>
                <a:lnTo>
                  <a:pt x="262953" y="72465"/>
                </a:lnTo>
                <a:lnTo>
                  <a:pt x="303325" y="51103"/>
                </a:lnTo>
                <a:lnTo>
                  <a:pt x="345662" y="33205"/>
                </a:lnTo>
                <a:lnTo>
                  <a:pt x="389776" y="18958"/>
                </a:lnTo>
                <a:lnTo>
                  <a:pt x="435481" y="8550"/>
                </a:lnTo>
                <a:lnTo>
                  <a:pt x="482588" y="2168"/>
                </a:lnTo>
                <a:lnTo>
                  <a:pt x="530910" y="0"/>
                </a:lnTo>
                <a:lnTo>
                  <a:pt x="2654490" y="0"/>
                </a:lnTo>
                <a:lnTo>
                  <a:pt x="2702818" y="2168"/>
                </a:lnTo>
                <a:lnTo>
                  <a:pt x="2749928" y="8550"/>
                </a:lnTo>
                <a:lnTo>
                  <a:pt x="2795633" y="18958"/>
                </a:lnTo>
                <a:lnTo>
                  <a:pt x="2839747" y="33205"/>
                </a:lnTo>
                <a:lnTo>
                  <a:pt x="2882082" y="51103"/>
                </a:lnTo>
                <a:lnTo>
                  <a:pt x="2922451" y="72465"/>
                </a:lnTo>
                <a:lnTo>
                  <a:pt x="2960666" y="97104"/>
                </a:lnTo>
                <a:lnTo>
                  <a:pt x="2996540" y="124832"/>
                </a:lnTo>
                <a:lnTo>
                  <a:pt x="3029886" y="155463"/>
                </a:lnTo>
                <a:lnTo>
                  <a:pt x="3060517" y="188810"/>
                </a:lnTo>
                <a:lnTo>
                  <a:pt x="3088246" y="224684"/>
                </a:lnTo>
                <a:lnTo>
                  <a:pt x="3112885" y="262899"/>
                </a:lnTo>
                <a:lnTo>
                  <a:pt x="3134247" y="303267"/>
                </a:lnTo>
                <a:lnTo>
                  <a:pt x="3152145" y="345602"/>
                </a:lnTo>
                <a:lnTo>
                  <a:pt x="3166391" y="389716"/>
                </a:lnTo>
                <a:lnTo>
                  <a:pt x="3176799" y="435422"/>
                </a:lnTo>
                <a:lnTo>
                  <a:pt x="3183181" y="482532"/>
                </a:lnTo>
                <a:lnTo>
                  <a:pt x="3185350" y="530860"/>
                </a:lnTo>
                <a:lnTo>
                  <a:pt x="3185350" y="3569589"/>
                </a:lnTo>
                <a:lnTo>
                  <a:pt x="3183181" y="3617916"/>
                </a:lnTo>
                <a:lnTo>
                  <a:pt x="3176799" y="3665026"/>
                </a:lnTo>
                <a:lnTo>
                  <a:pt x="3166391" y="3710732"/>
                </a:lnTo>
                <a:lnTo>
                  <a:pt x="3152145" y="3754846"/>
                </a:lnTo>
                <a:lnTo>
                  <a:pt x="3134247" y="3797181"/>
                </a:lnTo>
                <a:lnTo>
                  <a:pt x="3112885" y="3837549"/>
                </a:lnTo>
                <a:lnTo>
                  <a:pt x="3088246" y="3875764"/>
                </a:lnTo>
                <a:lnTo>
                  <a:pt x="3060517" y="3911638"/>
                </a:lnTo>
                <a:lnTo>
                  <a:pt x="3029886" y="3944985"/>
                </a:lnTo>
                <a:lnTo>
                  <a:pt x="2996540" y="3975616"/>
                </a:lnTo>
                <a:lnTo>
                  <a:pt x="2960666" y="4003344"/>
                </a:lnTo>
                <a:lnTo>
                  <a:pt x="2922451" y="4027983"/>
                </a:lnTo>
                <a:lnTo>
                  <a:pt x="2882082" y="4049345"/>
                </a:lnTo>
                <a:lnTo>
                  <a:pt x="2839747" y="4067243"/>
                </a:lnTo>
                <a:lnTo>
                  <a:pt x="2795633" y="4081490"/>
                </a:lnTo>
                <a:lnTo>
                  <a:pt x="2749928" y="4091898"/>
                </a:lnTo>
                <a:lnTo>
                  <a:pt x="2702818" y="4098280"/>
                </a:lnTo>
                <a:lnTo>
                  <a:pt x="2654490" y="4100449"/>
                </a:lnTo>
                <a:lnTo>
                  <a:pt x="530910" y="4100449"/>
                </a:lnTo>
                <a:lnTo>
                  <a:pt x="482588" y="4098280"/>
                </a:lnTo>
                <a:lnTo>
                  <a:pt x="435481" y="4091898"/>
                </a:lnTo>
                <a:lnTo>
                  <a:pt x="389776" y="4081490"/>
                </a:lnTo>
                <a:lnTo>
                  <a:pt x="345662" y="4067243"/>
                </a:lnTo>
                <a:lnTo>
                  <a:pt x="303325" y="4049345"/>
                </a:lnTo>
                <a:lnTo>
                  <a:pt x="262953" y="4027983"/>
                </a:lnTo>
                <a:lnTo>
                  <a:pt x="224734" y="4003344"/>
                </a:lnTo>
                <a:lnTo>
                  <a:pt x="188855" y="3975616"/>
                </a:lnTo>
                <a:lnTo>
                  <a:pt x="155503" y="3944985"/>
                </a:lnTo>
                <a:lnTo>
                  <a:pt x="124866" y="3911638"/>
                </a:lnTo>
                <a:lnTo>
                  <a:pt x="97131" y="3875764"/>
                </a:lnTo>
                <a:lnTo>
                  <a:pt x="72486" y="3837549"/>
                </a:lnTo>
                <a:lnTo>
                  <a:pt x="51119" y="3797181"/>
                </a:lnTo>
                <a:lnTo>
                  <a:pt x="33216" y="3754846"/>
                </a:lnTo>
                <a:lnTo>
                  <a:pt x="18965" y="3710732"/>
                </a:lnTo>
                <a:lnTo>
                  <a:pt x="8553" y="3665026"/>
                </a:lnTo>
                <a:lnTo>
                  <a:pt x="2169" y="3617916"/>
                </a:lnTo>
                <a:lnTo>
                  <a:pt x="0" y="3569589"/>
                </a:lnTo>
                <a:lnTo>
                  <a:pt x="0" y="53086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64007" y="1563700"/>
            <a:ext cx="2625090" cy="1406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7540">
              <a:lnSpc>
                <a:spcPts val="3675"/>
              </a:lnSpc>
              <a:spcBef>
                <a:spcPts val="95"/>
              </a:spcBef>
            </a:pPr>
            <a:r>
              <a:rPr dirty="0" sz="3200" spc="-200" b="1">
                <a:solidFill>
                  <a:srgbClr val="FFFFFF"/>
                </a:solidFill>
                <a:latin typeface="Arial"/>
                <a:cs typeface="Arial"/>
              </a:rPr>
              <a:t>Умение</a:t>
            </a:r>
            <a:endParaRPr sz="3200">
              <a:latin typeface="Arial"/>
              <a:cs typeface="Arial"/>
            </a:endParaRPr>
          </a:p>
          <a:p>
            <a:pPr algn="ctr" marL="12700" marR="5080" indent="-3810">
              <a:lnSpc>
                <a:spcPts val="3529"/>
              </a:lnSpc>
              <a:spcBef>
                <a:spcPts val="204"/>
              </a:spcBef>
            </a:pPr>
            <a:r>
              <a:rPr dirty="0" sz="3200" spc="-280" b="1">
                <a:solidFill>
                  <a:srgbClr val="FFFFFF"/>
                </a:solidFill>
                <a:latin typeface="Arial"/>
                <a:cs typeface="Arial"/>
              </a:rPr>
              <a:t>вмешаться </a:t>
            </a:r>
            <a:r>
              <a:rPr dirty="0" sz="3200" spc="-390" b="1">
                <a:solidFill>
                  <a:srgbClr val="FFFFFF"/>
                </a:solidFill>
                <a:latin typeface="Arial"/>
                <a:cs typeface="Arial"/>
              </a:rPr>
              <a:t>в  </a:t>
            </a:r>
            <a:r>
              <a:rPr dirty="0" sz="3200" spc="-240" b="1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dirty="0" sz="3200" spc="-250" b="1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dirty="0" sz="3200" spc="-300" b="1">
                <a:solidFill>
                  <a:srgbClr val="FFFFFF"/>
                </a:solidFill>
                <a:latin typeface="Arial"/>
                <a:cs typeface="Arial"/>
              </a:rPr>
              <a:t>ои</a:t>
            </a:r>
            <a:r>
              <a:rPr dirty="0" sz="3200" spc="-265" b="1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sz="3200" spc="-370" b="1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dirty="0" sz="3200" spc="-305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3200" spc="-185" b="1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dirty="0" sz="3200" spc="-195" b="1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dirty="0" sz="3200" spc="-305" b="1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dirty="0" sz="3200" spc="-180" b="1">
                <a:solidFill>
                  <a:srgbClr val="FFFFFF"/>
                </a:solidFill>
                <a:latin typeface="Arial"/>
                <a:cs typeface="Arial"/>
              </a:rPr>
              <a:t>ее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648200"/>
            <a:ext cx="2029968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19176" y="4742763"/>
            <a:ext cx="1009650" cy="75692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 indent="146050">
              <a:lnSpc>
                <a:spcPts val="2760"/>
              </a:lnSpc>
              <a:spcBef>
                <a:spcPts val="390"/>
              </a:spcBef>
              <a:buChar char="•"/>
              <a:tabLst>
                <a:tab pos="387985" algn="l"/>
              </a:tabLst>
            </a:pPr>
            <a:r>
              <a:rPr dirty="0" sz="2500" spc="-190">
                <a:solidFill>
                  <a:srgbClr val="FFFFFF"/>
                </a:solidFill>
                <a:latin typeface="Arial"/>
                <a:cs typeface="Arial"/>
              </a:rPr>
              <a:t>Что  </a:t>
            </a:r>
            <a:r>
              <a:rPr dirty="0" sz="2500" spc="-7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sz="2500" spc="-12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dirty="0" sz="2500" spc="-160">
                <a:solidFill>
                  <a:srgbClr val="FFFFFF"/>
                </a:solidFill>
                <a:latin typeface="Arial"/>
                <a:cs typeface="Arial"/>
              </a:rPr>
              <a:t>аз</a:t>
            </a:r>
            <a:r>
              <a:rPr dirty="0" sz="2500" spc="-17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sz="2500" spc="-160">
                <a:solidFill>
                  <a:srgbClr val="FFFFFF"/>
                </a:solidFill>
                <a:latin typeface="Arial"/>
                <a:cs typeface="Arial"/>
              </a:rPr>
              <a:t>ть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34311" y="4648200"/>
            <a:ext cx="2075688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300985" y="4742763"/>
            <a:ext cx="1009650" cy="75692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 indent="142875">
              <a:lnSpc>
                <a:spcPts val="2760"/>
              </a:lnSpc>
              <a:spcBef>
                <a:spcPts val="390"/>
              </a:spcBef>
              <a:buChar char="•"/>
              <a:tabLst>
                <a:tab pos="384810" algn="l"/>
              </a:tabLst>
            </a:pPr>
            <a:r>
              <a:rPr dirty="0" sz="2500" spc="-85">
                <a:solidFill>
                  <a:srgbClr val="FFFFFF"/>
                </a:solidFill>
                <a:latin typeface="Arial"/>
                <a:cs typeface="Arial"/>
              </a:rPr>
              <a:t>Как  </a:t>
            </a:r>
            <a:r>
              <a:rPr dirty="0" sz="2500" spc="-7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sz="2500" spc="-12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dirty="0" sz="2500" spc="-160">
                <a:solidFill>
                  <a:srgbClr val="FFFFFF"/>
                </a:solidFill>
                <a:latin typeface="Arial"/>
                <a:cs typeface="Arial"/>
              </a:rPr>
              <a:t>аз</a:t>
            </a:r>
            <a:r>
              <a:rPr dirty="0" sz="2500" spc="-17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sz="2500" spc="-160">
                <a:solidFill>
                  <a:srgbClr val="FFFFFF"/>
                </a:solidFill>
                <a:latin typeface="Arial"/>
                <a:cs typeface="Arial"/>
              </a:rPr>
              <a:t>ть</a:t>
            </a:r>
            <a:endParaRPr sz="2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17391" y="4648200"/>
            <a:ext cx="2072639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082541" y="4742763"/>
            <a:ext cx="1012190" cy="75692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>
              <a:lnSpc>
                <a:spcPts val="2760"/>
              </a:lnSpc>
              <a:spcBef>
                <a:spcPts val="390"/>
              </a:spcBef>
              <a:buChar char="•"/>
              <a:tabLst>
                <a:tab pos="241300" algn="l"/>
              </a:tabLst>
            </a:pPr>
            <a:r>
              <a:rPr dirty="0" sz="2500" spc="-14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dirty="0" sz="2500" spc="-8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2500" spc="-17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dirty="0" sz="2500" spc="-105">
                <a:solidFill>
                  <a:srgbClr val="FFFFFF"/>
                </a:solidFill>
                <a:latin typeface="Arial"/>
                <a:cs typeface="Arial"/>
              </a:rPr>
              <a:t>да  </a:t>
            </a:r>
            <a:r>
              <a:rPr dirty="0" sz="2500" spc="-7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sz="2500" spc="-12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dirty="0" sz="2500" spc="-160">
                <a:solidFill>
                  <a:srgbClr val="FFFFFF"/>
                </a:solidFill>
                <a:latin typeface="Arial"/>
                <a:cs typeface="Arial"/>
              </a:rPr>
              <a:t>аз</a:t>
            </a:r>
            <a:r>
              <a:rPr dirty="0" sz="2500" spc="-17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sz="2500" spc="-160">
                <a:solidFill>
                  <a:srgbClr val="FFFFFF"/>
                </a:solidFill>
                <a:latin typeface="Arial"/>
                <a:cs typeface="Arial"/>
              </a:rPr>
              <a:t>ть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97423" y="4648200"/>
            <a:ext cx="2075687" cy="112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864478" y="4742763"/>
            <a:ext cx="1009650" cy="75692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 indent="33020">
              <a:lnSpc>
                <a:spcPts val="2760"/>
              </a:lnSpc>
              <a:spcBef>
                <a:spcPts val="390"/>
              </a:spcBef>
              <a:buChar char="•"/>
              <a:tabLst>
                <a:tab pos="274955" algn="l"/>
              </a:tabLst>
            </a:pPr>
            <a:r>
              <a:rPr dirty="0" sz="2500" spc="-105">
                <a:solidFill>
                  <a:srgbClr val="FFFFFF"/>
                </a:solidFill>
                <a:latin typeface="Arial"/>
                <a:cs typeface="Arial"/>
              </a:rPr>
              <a:t>Кому  </a:t>
            </a:r>
            <a:r>
              <a:rPr dirty="0" sz="2500" spc="-7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sz="2500" spc="-12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dirty="0" sz="2500" spc="-160">
                <a:solidFill>
                  <a:srgbClr val="FFFFFF"/>
                </a:solidFill>
                <a:latin typeface="Arial"/>
                <a:cs typeface="Arial"/>
              </a:rPr>
              <a:t>аз</a:t>
            </a:r>
            <a:r>
              <a:rPr dirty="0" sz="2500" spc="-17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sz="2500" spc="-160">
                <a:solidFill>
                  <a:srgbClr val="FFFFFF"/>
                </a:solidFill>
                <a:latin typeface="Arial"/>
                <a:cs typeface="Arial"/>
              </a:rPr>
              <a:t>ть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80504" y="4648200"/>
            <a:ext cx="2063495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615808" y="4742763"/>
            <a:ext cx="1075055" cy="75692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43180" marR="5080" indent="-30480">
              <a:lnSpc>
                <a:spcPts val="2760"/>
              </a:lnSpc>
              <a:spcBef>
                <a:spcPts val="390"/>
              </a:spcBef>
              <a:buChar char="•"/>
              <a:tabLst>
                <a:tab pos="241300" algn="l"/>
              </a:tabLst>
            </a:pPr>
            <a:r>
              <a:rPr dirty="0" sz="2500" spc="-34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dirty="0" sz="2500" spc="-17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sz="2500" spc="-155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dirty="0" sz="2500" spc="-17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dirty="0" sz="2500" spc="-20">
                <a:solidFill>
                  <a:srgbClr val="FFFFFF"/>
                </a:solidFill>
                <a:latin typeface="Arial"/>
                <a:cs typeface="Arial"/>
              </a:rPr>
              <a:t>м  </a:t>
            </a:r>
            <a:r>
              <a:rPr dirty="0" sz="2500" spc="-140">
                <a:solidFill>
                  <a:srgbClr val="FFFFFF"/>
                </a:solidFill>
                <a:latin typeface="Arial"/>
                <a:cs typeface="Arial"/>
              </a:rPr>
              <a:t>сказать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242646"/>
            <a:ext cx="8472932" cy="6354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574"/>
            <a:ext cx="8229600" cy="1498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574"/>
            <a:ext cx="8229600" cy="1498600"/>
          </a:xfrm>
          <a:prstGeom prst="rect"/>
          <a:ln w="9525">
            <a:solidFill>
              <a:srgbClr val="5BD078"/>
            </a:solidFill>
          </a:ln>
        </p:spPr>
        <p:txBody>
          <a:bodyPr wrap="square" lIns="0" tIns="241935" rIns="0" bIns="0" rtlCol="0" vert="horz">
            <a:spAutoFit/>
          </a:bodyPr>
          <a:lstStyle/>
          <a:p>
            <a:pPr marL="91440" marR="365125">
              <a:lnSpc>
                <a:spcPct val="100899"/>
              </a:lnSpc>
              <a:spcBef>
                <a:spcPts val="1905"/>
              </a:spcBef>
            </a:pPr>
            <a:r>
              <a:rPr dirty="0" sz="4000" spc="-90"/>
              <a:t>Фасилитация</a:t>
            </a:r>
            <a:r>
              <a:rPr dirty="0" sz="4000" spc="-285"/>
              <a:t> </a:t>
            </a:r>
            <a:r>
              <a:rPr dirty="0" sz="2400" spc="-80"/>
              <a:t>(от</a:t>
            </a:r>
            <a:r>
              <a:rPr dirty="0" sz="2400" spc="-220"/>
              <a:t> </a:t>
            </a:r>
            <a:r>
              <a:rPr dirty="0" sz="2400" spc="-100"/>
              <a:t>английского</a:t>
            </a:r>
            <a:r>
              <a:rPr dirty="0" sz="2400" spc="-260"/>
              <a:t> </a:t>
            </a:r>
            <a:r>
              <a:rPr dirty="0" sz="2400" spc="-85"/>
              <a:t>facilitate</a:t>
            </a:r>
            <a:r>
              <a:rPr dirty="0" sz="2400" spc="-285"/>
              <a:t> </a:t>
            </a:r>
            <a:r>
              <a:rPr dirty="0" sz="2400"/>
              <a:t>–</a:t>
            </a:r>
            <a:r>
              <a:rPr dirty="0" sz="2400" spc="-215"/>
              <a:t> </a:t>
            </a:r>
            <a:r>
              <a:rPr dirty="0" sz="2400" spc="-95"/>
              <a:t>помогать,  </a:t>
            </a:r>
            <a:r>
              <a:rPr dirty="0" sz="2400" spc="-105"/>
              <a:t>облегчать,</a:t>
            </a:r>
            <a:r>
              <a:rPr dirty="0" sz="2400" spc="-235"/>
              <a:t> </a:t>
            </a:r>
            <a:r>
              <a:rPr dirty="0" sz="2400" spc="-105"/>
              <a:t>facilitator,</a:t>
            </a:r>
            <a:r>
              <a:rPr dirty="0" sz="2400" spc="-250"/>
              <a:t> </a:t>
            </a:r>
            <a:r>
              <a:rPr dirty="0" sz="2400" spc="-70"/>
              <a:t>от</a:t>
            </a:r>
            <a:r>
              <a:rPr dirty="0" sz="2400" spc="-225"/>
              <a:t> </a:t>
            </a:r>
            <a:r>
              <a:rPr dirty="0" sz="2400" spc="-155"/>
              <a:t>лат.</a:t>
            </a:r>
            <a:r>
              <a:rPr dirty="0" sz="2400" spc="-229"/>
              <a:t> </a:t>
            </a:r>
            <a:r>
              <a:rPr dirty="0" sz="2400" spc="-85"/>
              <a:t>facilis</a:t>
            </a:r>
            <a:r>
              <a:rPr dirty="0" sz="2400" spc="-240"/>
              <a:t> </a:t>
            </a:r>
            <a:r>
              <a:rPr dirty="0" sz="2400"/>
              <a:t>—</a:t>
            </a:r>
            <a:r>
              <a:rPr dirty="0" sz="2400" spc="-185"/>
              <a:t> </a:t>
            </a:r>
            <a:r>
              <a:rPr dirty="0" sz="2400" spc="-90"/>
              <a:t>«лёгкий,</a:t>
            </a:r>
            <a:r>
              <a:rPr dirty="0" sz="2400" spc="-250"/>
              <a:t> </a:t>
            </a:r>
            <a:r>
              <a:rPr dirty="0" sz="2400" spc="-100"/>
              <a:t>удобный»)</a:t>
            </a:r>
            <a:r>
              <a:rPr dirty="0" sz="2400" spc="-204"/>
              <a:t> </a:t>
            </a:r>
            <a:r>
              <a:rPr dirty="0" sz="2200" spc="5"/>
              <a:t>–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186334" y="2045919"/>
            <a:ext cx="5537835" cy="406781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259079" marR="5080" indent="-121920">
              <a:lnSpc>
                <a:spcPct val="90000"/>
              </a:lnSpc>
              <a:spcBef>
                <a:spcPts val="405"/>
              </a:spcBef>
              <a:buClr>
                <a:srgbClr val="30B6FC"/>
              </a:buClr>
              <a:buSzPct val="84615"/>
              <a:buChar char="•"/>
              <a:tabLst>
                <a:tab pos="320675" algn="l"/>
              </a:tabLst>
            </a:pPr>
            <a:r>
              <a:rPr dirty="0" sz="2600" spc="-10">
                <a:latin typeface="Arial"/>
                <a:cs typeface="Arial"/>
              </a:rPr>
              <a:t>способ </a:t>
            </a:r>
            <a:r>
              <a:rPr dirty="0" sz="2600" spc="-20">
                <a:latin typeface="Arial"/>
                <a:cs typeface="Arial"/>
              </a:rPr>
              <a:t>осуществления обучения,  </a:t>
            </a:r>
            <a:r>
              <a:rPr dirty="0" sz="2600" spc="-15">
                <a:latin typeface="Arial"/>
                <a:cs typeface="Arial"/>
              </a:rPr>
              <a:t>при </a:t>
            </a:r>
            <a:r>
              <a:rPr dirty="0" sz="2600" spc="-20">
                <a:latin typeface="Arial"/>
                <a:cs typeface="Arial"/>
              </a:rPr>
              <a:t>котором </a:t>
            </a:r>
            <a:r>
              <a:rPr dirty="0" sz="2600" spc="-15">
                <a:latin typeface="Arial"/>
                <a:cs typeface="Arial"/>
              </a:rPr>
              <a:t>наставник </a:t>
            </a:r>
            <a:r>
              <a:rPr dirty="0" sz="2600" spc="-20">
                <a:latin typeface="Arial"/>
                <a:cs typeface="Arial"/>
              </a:rPr>
              <a:t>занимает  </a:t>
            </a:r>
            <a:r>
              <a:rPr dirty="0" sz="2600" spc="-15">
                <a:latin typeface="Arial"/>
                <a:cs typeface="Arial"/>
              </a:rPr>
              <a:t>позицию </a:t>
            </a:r>
            <a:r>
              <a:rPr dirty="0" sz="2600" spc="-10">
                <a:latin typeface="Arial"/>
                <a:cs typeface="Arial"/>
              </a:rPr>
              <a:t>помощника </a:t>
            </a:r>
            <a:r>
              <a:rPr dirty="0" sz="2600" spc="-5">
                <a:latin typeface="Arial"/>
                <a:cs typeface="Arial"/>
              </a:rPr>
              <a:t>и </a:t>
            </a:r>
            <a:r>
              <a:rPr dirty="0" sz="2600" spc="-30">
                <a:solidFill>
                  <a:srgbClr val="036F6C"/>
                </a:solidFill>
                <a:latin typeface="Arial"/>
                <a:cs typeface="Arial"/>
              </a:rPr>
              <a:t>помогает  </a:t>
            </a:r>
            <a:r>
              <a:rPr dirty="0" sz="2600" spc="-10">
                <a:solidFill>
                  <a:srgbClr val="036F6C"/>
                </a:solidFill>
                <a:latin typeface="Arial"/>
                <a:cs typeface="Arial"/>
              </a:rPr>
              <a:t>ученику </a:t>
            </a:r>
            <a:r>
              <a:rPr dirty="0" sz="2600" spc="-25">
                <a:solidFill>
                  <a:srgbClr val="036F6C"/>
                </a:solidFill>
                <a:latin typeface="Arial"/>
                <a:cs typeface="Arial"/>
              </a:rPr>
              <a:t>самостоятельно</a:t>
            </a:r>
            <a:r>
              <a:rPr dirty="0" sz="2600" spc="195">
                <a:solidFill>
                  <a:srgbClr val="036F6C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036F6C"/>
                </a:solidFill>
                <a:latin typeface="Arial"/>
                <a:cs typeface="Arial"/>
              </a:rPr>
              <a:t>находить</a:t>
            </a:r>
            <a:endParaRPr sz="2600">
              <a:latin typeface="Arial"/>
              <a:cs typeface="Arial"/>
            </a:endParaRPr>
          </a:p>
          <a:p>
            <a:pPr marL="939165" marR="687705" indent="30480">
              <a:lnSpc>
                <a:spcPts val="2810"/>
              </a:lnSpc>
              <a:spcBef>
                <a:spcPts val="45"/>
              </a:spcBef>
            </a:pPr>
            <a:r>
              <a:rPr dirty="0" sz="2600" spc="-40">
                <a:solidFill>
                  <a:srgbClr val="036F6C"/>
                </a:solidFill>
                <a:latin typeface="Arial"/>
                <a:cs typeface="Arial"/>
              </a:rPr>
              <a:t>ответы </a:t>
            </a:r>
            <a:r>
              <a:rPr dirty="0" sz="2600" spc="-5">
                <a:solidFill>
                  <a:srgbClr val="036F6C"/>
                </a:solidFill>
                <a:latin typeface="Arial"/>
                <a:cs typeface="Arial"/>
              </a:rPr>
              <a:t>на </a:t>
            </a:r>
            <a:r>
              <a:rPr dirty="0" sz="2600" spc="-15">
                <a:solidFill>
                  <a:srgbClr val="036F6C"/>
                </a:solidFill>
                <a:latin typeface="Arial"/>
                <a:cs typeface="Arial"/>
              </a:rPr>
              <a:t>вопросы </a:t>
            </a:r>
            <a:r>
              <a:rPr dirty="0" sz="2600" spc="-10">
                <a:latin typeface="Arial"/>
                <a:cs typeface="Arial"/>
              </a:rPr>
              <a:t>и/или  </a:t>
            </a:r>
            <a:r>
              <a:rPr dirty="0" sz="2600" spc="-25">
                <a:latin typeface="Arial"/>
                <a:cs typeface="Arial"/>
              </a:rPr>
              <a:t>осваивать </a:t>
            </a:r>
            <a:r>
              <a:rPr dirty="0" sz="2600" spc="-10">
                <a:latin typeface="Arial"/>
                <a:cs typeface="Arial"/>
              </a:rPr>
              <a:t>новые</a:t>
            </a:r>
            <a:r>
              <a:rPr dirty="0" sz="2600" spc="7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навыки.</a:t>
            </a:r>
            <a:endParaRPr sz="2600">
              <a:latin typeface="Arial"/>
              <a:cs typeface="Arial"/>
            </a:endParaRPr>
          </a:p>
          <a:p>
            <a:pPr marL="195580" marR="427990" indent="-182880">
              <a:lnSpc>
                <a:spcPct val="90000"/>
              </a:lnSpc>
              <a:spcBef>
                <a:spcPts val="580"/>
              </a:spcBef>
              <a:buClr>
                <a:srgbClr val="30B6FC"/>
              </a:buClr>
              <a:buSzPct val="84615"/>
              <a:buChar char="•"/>
              <a:tabLst>
                <a:tab pos="195580" algn="l"/>
              </a:tabLst>
            </a:pPr>
            <a:r>
              <a:rPr dirty="0" sz="2600" spc="-25">
                <a:solidFill>
                  <a:srgbClr val="006FC0"/>
                </a:solidFill>
                <a:latin typeface="Arial"/>
                <a:cs typeface="Arial"/>
              </a:rPr>
              <a:t>«Человек </a:t>
            </a:r>
            <a:r>
              <a:rPr dirty="0" sz="2600" spc="-10">
                <a:solidFill>
                  <a:srgbClr val="006FC0"/>
                </a:solidFill>
                <a:latin typeface="Arial"/>
                <a:cs typeface="Arial"/>
              </a:rPr>
              <a:t>— </a:t>
            </a:r>
            <a:r>
              <a:rPr dirty="0" sz="2600" spc="-15">
                <a:solidFill>
                  <a:srgbClr val="006FC0"/>
                </a:solidFill>
                <a:latin typeface="Arial"/>
                <a:cs typeface="Arial"/>
              </a:rPr>
              <a:t>есть </a:t>
            </a:r>
            <a:r>
              <a:rPr dirty="0" sz="2600" spc="-5">
                <a:solidFill>
                  <a:srgbClr val="006FC0"/>
                </a:solidFill>
                <a:latin typeface="Arial"/>
                <a:cs typeface="Arial"/>
              </a:rPr>
              <a:t>не </a:t>
            </a:r>
            <a:r>
              <a:rPr dirty="0" sz="2600" spc="-20">
                <a:solidFill>
                  <a:srgbClr val="006FC0"/>
                </a:solidFill>
                <a:latin typeface="Arial"/>
                <a:cs typeface="Arial"/>
              </a:rPr>
              <a:t>то, что </a:t>
            </a:r>
            <a:r>
              <a:rPr dirty="0" sz="2600" spc="-10">
                <a:solidFill>
                  <a:srgbClr val="006FC0"/>
                </a:solidFill>
                <a:latin typeface="Arial"/>
                <a:cs typeface="Arial"/>
              </a:rPr>
              <a:t>он  есть, </a:t>
            </a:r>
            <a:r>
              <a:rPr dirty="0" sz="2600" spc="-5">
                <a:solidFill>
                  <a:srgbClr val="006FC0"/>
                </a:solidFill>
                <a:latin typeface="Arial"/>
                <a:cs typeface="Arial"/>
              </a:rPr>
              <a:t>а </a:t>
            </a:r>
            <a:r>
              <a:rPr dirty="0" sz="2600" spc="-20">
                <a:solidFill>
                  <a:srgbClr val="006FC0"/>
                </a:solidFill>
                <a:latin typeface="Arial"/>
                <a:cs typeface="Arial"/>
              </a:rPr>
              <a:t>то, </a:t>
            </a:r>
            <a:r>
              <a:rPr dirty="0" sz="2600" spc="-5">
                <a:solidFill>
                  <a:srgbClr val="006FC0"/>
                </a:solidFill>
                <a:latin typeface="Arial"/>
                <a:cs typeface="Arial"/>
              </a:rPr>
              <a:t>чем </a:t>
            </a:r>
            <a:r>
              <a:rPr dirty="0" sz="2600" spc="-10">
                <a:solidFill>
                  <a:srgbClr val="006FC0"/>
                </a:solidFill>
                <a:latin typeface="Arial"/>
                <a:cs typeface="Arial"/>
              </a:rPr>
              <a:t>он </a:t>
            </a:r>
            <a:r>
              <a:rPr dirty="0" sz="2600" spc="-35">
                <a:solidFill>
                  <a:srgbClr val="006FC0"/>
                </a:solidFill>
                <a:latin typeface="Arial"/>
                <a:cs typeface="Arial"/>
              </a:rPr>
              <a:t>может </a:t>
            </a:r>
            <a:r>
              <a:rPr dirty="0" sz="2600" spc="-20">
                <a:solidFill>
                  <a:srgbClr val="006FC0"/>
                </a:solidFill>
                <a:latin typeface="Arial"/>
                <a:cs typeface="Arial"/>
              </a:rPr>
              <a:t>стать».  </a:t>
            </a:r>
            <a:r>
              <a:rPr dirty="0" sz="2600" spc="-40">
                <a:solidFill>
                  <a:srgbClr val="006FC0"/>
                </a:solidFill>
                <a:latin typeface="Arial"/>
                <a:cs typeface="Arial"/>
              </a:rPr>
              <a:t>Ресурс </a:t>
            </a:r>
            <a:r>
              <a:rPr dirty="0" sz="2600" spc="-15">
                <a:solidFill>
                  <a:srgbClr val="006FC0"/>
                </a:solidFill>
                <a:latin typeface="Arial"/>
                <a:cs typeface="Arial"/>
              </a:rPr>
              <a:t>развития </a:t>
            </a:r>
            <a:r>
              <a:rPr dirty="0" sz="2600" spc="-20">
                <a:solidFill>
                  <a:srgbClr val="006FC0"/>
                </a:solidFill>
                <a:latin typeface="Arial"/>
                <a:cs typeface="Arial"/>
              </a:rPr>
              <a:t>человека  </a:t>
            </a:r>
            <a:r>
              <a:rPr dirty="0" sz="2600" spc="-10">
                <a:solidFill>
                  <a:srgbClr val="006FC0"/>
                </a:solidFill>
                <a:latin typeface="Arial"/>
                <a:cs typeface="Arial"/>
              </a:rPr>
              <a:t>заложен </a:t>
            </a:r>
            <a:r>
              <a:rPr dirty="0" sz="2600" spc="-5">
                <a:solidFill>
                  <a:srgbClr val="006FC0"/>
                </a:solidFill>
                <a:latin typeface="Arial"/>
                <a:cs typeface="Arial"/>
              </a:rPr>
              <a:t>в нем </a:t>
            </a:r>
            <a:r>
              <a:rPr dirty="0" sz="2600" spc="-10">
                <a:solidFill>
                  <a:srgbClr val="006FC0"/>
                </a:solidFill>
                <a:latin typeface="Arial"/>
                <a:cs typeface="Arial"/>
              </a:rPr>
              <a:t>самом». </a:t>
            </a:r>
            <a:r>
              <a:rPr dirty="0" sz="2600" spc="-5">
                <a:solidFill>
                  <a:srgbClr val="006FC0"/>
                </a:solidFill>
                <a:latin typeface="Arial"/>
                <a:cs typeface="Arial"/>
              </a:rPr>
              <a:t>(К.  </a:t>
            </a:r>
            <a:r>
              <a:rPr dirty="0" sz="2600" spc="-30">
                <a:solidFill>
                  <a:srgbClr val="006FC0"/>
                </a:solidFill>
                <a:latin typeface="Arial"/>
                <a:cs typeface="Arial"/>
              </a:rPr>
              <a:t>Роджерс)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8664" y="2132838"/>
            <a:ext cx="2405888" cy="3435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9855" y="413384"/>
            <a:ext cx="5267325" cy="1197610"/>
          </a:xfrm>
          <a:custGeom>
            <a:avLst/>
            <a:gdLst/>
            <a:ahLst/>
            <a:cxnLst/>
            <a:rect l="l" t="t" r="r" b="b"/>
            <a:pathLst>
              <a:path w="5267325" h="1197610">
                <a:moveTo>
                  <a:pt x="5067427" y="0"/>
                </a:moveTo>
                <a:lnTo>
                  <a:pt x="0" y="0"/>
                </a:lnTo>
                <a:lnTo>
                  <a:pt x="0" y="1197102"/>
                </a:lnTo>
                <a:lnTo>
                  <a:pt x="5067427" y="1197102"/>
                </a:lnTo>
                <a:lnTo>
                  <a:pt x="5113188" y="1191835"/>
                </a:lnTo>
                <a:lnTo>
                  <a:pt x="5155189" y="1176830"/>
                </a:lnTo>
                <a:lnTo>
                  <a:pt x="5192233" y="1153284"/>
                </a:lnTo>
                <a:lnTo>
                  <a:pt x="5223126" y="1122391"/>
                </a:lnTo>
                <a:lnTo>
                  <a:pt x="5246672" y="1085347"/>
                </a:lnTo>
                <a:lnTo>
                  <a:pt x="5261677" y="1043346"/>
                </a:lnTo>
                <a:lnTo>
                  <a:pt x="5266944" y="997585"/>
                </a:lnTo>
                <a:lnTo>
                  <a:pt x="5266944" y="199516"/>
                </a:lnTo>
                <a:lnTo>
                  <a:pt x="5261677" y="153795"/>
                </a:lnTo>
                <a:lnTo>
                  <a:pt x="5246672" y="111809"/>
                </a:lnTo>
                <a:lnTo>
                  <a:pt x="5223126" y="74763"/>
                </a:lnTo>
                <a:lnTo>
                  <a:pt x="5192233" y="43857"/>
                </a:lnTo>
                <a:lnTo>
                  <a:pt x="5155189" y="20293"/>
                </a:lnTo>
                <a:lnTo>
                  <a:pt x="5113188" y="5273"/>
                </a:lnTo>
                <a:lnTo>
                  <a:pt x="5067427" y="0"/>
                </a:lnTo>
                <a:close/>
              </a:path>
            </a:pathLst>
          </a:custGeom>
          <a:solidFill>
            <a:srgbClr val="CCCED9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19855" y="413384"/>
            <a:ext cx="5267325" cy="1197610"/>
          </a:xfrm>
          <a:custGeom>
            <a:avLst/>
            <a:gdLst/>
            <a:ahLst/>
            <a:cxnLst/>
            <a:rect l="l" t="t" r="r" b="b"/>
            <a:pathLst>
              <a:path w="5267325" h="1197610">
                <a:moveTo>
                  <a:pt x="5266944" y="199516"/>
                </a:moveTo>
                <a:lnTo>
                  <a:pt x="5266944" y="997585"/>
                </a:lnTo>
                <a:lnTo>
                  <a:pt x="5261677" y="1043346"/>
                </a:lnTo>
                <a:lnTo>
                  <a:pt x="5246672" y="1085347"/>
                </a:lnTo>
                <a:lnTo>
                  <a:pt x="5223126" y="1122391"/>
                </a:lnTo>
                <a:lnTo>
                  <a:pt x="5192233" y="1153284"/>
                </a:lnTo>
                <a:lnTo>
                  <a:pt x="5155189" y="1176830"/>
                </a:lnTo>
                <a:lnTo>
                  <a:pt x="5113188" y="1191835"/>
                </a:lnTo>
                <a:lnTo>
                  <a:pt x="5067427" y="1197102"/>
                </a:lnTo>
                <a:lnTo>
                  <a:pt x="0" y="1197102"/>
                </a:lnTo>
                <a:lnTo>
                  <a:pt x="0" y="0"/>
                </a:lnTo>
                <a:lnTo>
                  <a:pt x="5067427" y="0"/>
                </a:lnTo>
                <a:lnTo>
                  <a:pt x="5113188" y="5273"/>
                </a:lnTo>
                <a:lnTo>
                  <a:pt x="5155189" y="20293"/>
                </a:lnTo>
                <a:lnTo>
                  <a:pt x="5192233" y="43857"/>
                </a:lnTo>
                <a:lnTo>
                  <a:pt x="5223126" y="74763"/>
                </a:lnTo>
                <a:lnTo>
                  <a:pt x="5246672" y="111809"/>
                </a:lnTo>
                <a:lnTo>
                  <a:pt x="5261677" y="153795"/>
                </a:lnTo>
                <a:lnTo>
                  <a:pt x="5266944" y="199516"/>
                </a:lnTo>
                <a:close/>
              </a:path>
            </a:pathLst>
          </a:custGeom>
          <a:ln w="26424">
            <a:solidFill>
              <a:srgbClr val="CCCE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72941" y="848359"/>
            <a:ext cx="2468880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dirty="0" sz="1700" spc="-10">
                <a:latin typeface="Arial"/>
                <a:cs typeface="Arial"/>
              </a:rPr>
              <a:t>Динамогенный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фактор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263779"/>
            <a:ext cx="2962910" cy="1496695"/>
          </a:xfrm>
          <a:custGeom>
            <a:avLst/>
            <a:gdLst/>
            <a:ahLst/>
            <a:cxnLst/>
            <a:rect l="l" t="t" r="r" b="b"/>
            <a:pathLst>
              <a:path w="2962910" h="1496695">
                <a:moveTo>
                  <a:pt x="2713228" y="0"/>
                </a:moveTo>
                <a:lnTo>
                  <a:pt x="249402" y="0"/>
                </a:lnTo>
                <a:lnTo>
                  <a:pt x="204571" y="4017"/>
                </a:lnTo>
                <a:lnTo>
                  <a:pt x="162376" y="15600"/>
                </a:lnTo>
                <a:lnTo>
                  <a:pt x="123523" y="34045"/>
                </a:lnTo>
                <a:lnTo>
                  <a:pt x="88714" y="58649"/>
                </a:lnTo>
                <a:lnTo>
                  <a:pt x="58655" y="88708"/>
                </a:lnTo>
                <a:lnTo>
                  <a:pt x="34050" y="123519"/>
                </a:lnTo>
                <a:lnTo>
                  <a:pt x="15602" y="162378"/>
                </a:lnTo>
                <a:lnTo>
                  <a:pt x="4018" y="204582"/>
                </a:lnTo>
                <a:lnTo>
                  <a:pt x="0" y="249428"/>
                </a:lnTo>
                <a:lnTo>
                  <a:pt x="0" y="1247013"/>
                </a:lnTo>
                <a:lnTo>
                  <a:pt x="4018" y="1291825"/>
                </a:lnTo>
                <a:lnTo>
                  <a:pt x="15602" y="1334011"/>
                </a:lnTo>
                <a:lnTo>
                  <a:pt x="34050" y="1372865"/>
                </a:lnTo>
                <a:lnTo>
                  <a:pt x="58655" y="1407680"/>
                </a:lnTo>
                <a:lnTo>
                  <a:pt x="88714" y="1437749"/>
                </a:lnTo>
                <a:lnTo>
                  <a:pt x="123523" y="1462367"/>
                </a:lnTo>
                <a:lnTo>
                  <a:pt x="162376" y="1480826"/>
                </a:lnTo>
                <a:lnTo>
                  <a:pt x="204571" y="1492419"/>
                </a:lnTo>
                <a:lnTo>
                  <a:pt x="249402" y="1496441"/>
                </a:lnTo>
                <a:lnTo>
                  <a:pt x="2713228" y="1496441"/>
                </a:lnTo>
                <a:lnTo>
                  <a:pt x="2758073" y="1492419"/>
                </a:lnTo>
                <a:lnTo>
                  <a:pt x="2800277" y="1480826"/>
                </a:lnTo>
                <a:lnTo>
                  <a:pt x="2839136" y="1462367"/>
                </a:lnTo>
                <a:lnTo>
                  <a:pt x="2873947" y="1437749"/>
                </a:lnTo>
                <a:lnTo>
                  <a:pt x="2904006" y="1407680"/>
                </a:lnTo>
                <a:lnTo>
                  <a:pt x="2928610" y="1372865"/>
                </a:lnTo>
                <a:lnTo>
                  <a:pt x="2947055" y="1334011"/>
                </a:lnTo>
                <a:lnTo>
                  <a:pt x="2958638" y="1291825"/>
                </a:lnTo>
                <a:lnTo>
                  <a:pt x="2962655" y="1247013"/>
                </a:lnTo>
                <a:lnTo>
                  <a:pt x="2962655" y="249428"/>
                </a:lnTo>
                <a:lnTo>
                  <a:pt x="2958638" y="204582"/>
                </a:lnTo>
                <a:lnTo>
                  <a:pt x="2947055" y="162378"/>
                </a:lnTo>
                <a:lnTo>
                  <a:pt x="2928610" y="123519"/>
                </a:lnTo>
                <a:lnTo>
                  <a:pt x="2904006" y="88708"/>
                </a:lnTo>
                <a:lnTo>
                  <a:pt x="2873947" y="58649"/>
                </a:lnTo>
                <a:lnTo>
                  <a:pt x="2839136" y="34045"/>
                </a:lnTo>
                <a:lnTo>
                  <a:pt x="2800277" y="15600"/>
                </a:lnTo>
                <a:lnTo>
                  <a:pt x="2758073" y="4017"/>
                </a:lnTo>
                <a:lnTo>
                  <a:pt x="2713228" y="0"/>
                </a:lnTo>
                <a:close/>
              </a:path>
            </a:pathLst>
          </a:custGeom>
          <a:solidFill>
            <a:srgbClr val="07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00" y="263779"/>
            <a:ext cx="2962910" cy="1496695"/>
          </a:xfrm>
          <a:custGeom>
            <a:avLst/>
            <a:gdLst/>
            <a:ahLst/>
            <a:cxnLst/>
            <a:rect l="l" t="t" r="r" b="b"/>
            <a:pathLst>
              <a:path w="2962910" h="1496695">
                <a:moveTo>
                  <a:pt x="0" y="249428"/>
                </a:moveTo>
                <a:lnTo>
                  <a:pt x="4018" y="204582"/>
                </a:lnTo>
                <a:lnTo>
                  <a:pt x="15602" y="162378"/>
                </a:lnTo>
                <a:lnTo>
                  <a:pt x="34050" y="123519"/>
                </a:lnTo>
                <a:lnTo>
                  <a:pt x="58655" y="88708"/>
                </a:lnTo>
                <a:lnTo>
                  <a:pt x="88714" y="58649"/>
                </a:lnTo>
                <a:lnTo>
                  <a:pt x="123523" y="34045"/>
                </a:lnTo>
                <a:lnTo>
                  <a:pt x="162376" y="15600"/>
                </a:lnTo>
                <a:lnTo>
                  <a:pt x="204571" y="4017"/>
                </a:lnTo>
                <a:lnTo>
                  <a:pt x="249402" y="0"/>
                </a:lnTo>
                <a:lnTo>
                  <a:pt x="2713228" y="0"/>
                </a:lnTo>
                <a:lnTo>
                  <a:pt x="2758073" y="4017"/>
                </a:lnTo>
                <a:lnTo>
                  <a:pt x="2800277" y="15600"/>
                </a:lnTo>
                <a:lnTo>
                  <a:pt x="2839136" y="34045"/>
                </a:lnTo>
                <a:lnTo>
                  <a:pt x="2873947" y="58649"/>
                </a:lnTo>
                <a:lnTo>
                  <a:pt x="2904006" y="88708"/>
                </a:lnTo>
                <a:lnTo>
                  <a:pt x="2928610" y="123519"/>
                </a:lnTo>
                <a:lnTo>
                  <a:pt x="2947055" y="162378"/>
                </a:lnTo>
                <a:lnTo>
                  <a:pt x="2958638" y="204582"/>
                </a:lnTo>
                <a:lnTo>
                  <a:pt x="2962655" y="249428"/>
                </a:lnTo>
                <a:lnTo>
                  <a:pt x="2962655" y="1247013"/>
                </a:lnTo>
                <a:lnTo>
                  <a:pt x="2958638" y="1291825"/>
                </a:lnTo>
                <a:lnTo>
                  <a:pt x="2947055" y="1334011"/>
                </a:lnTo>
                <a:lnTo>
                  <a:pt x="2928610" y="1372865"/>
                </a:lnTo>
                <a:lnTo>
                  <a:pt x="2904006" y="1407680"/>
                </a:lnTo>
                <a:lnTo>
                  <a:pt x="2873947" y="1437749"/>
                </a:lnTo>
                <a:lnTo>
                  <a:pt x="2839136" y="1462367"/>
                </a:lnTo>
                <a:lnTo>
                  <a:pt x="2800277" y="1480826"/>
                </a:lnTo>
                <a:lnTo>
                  <a:pt x="2758073" y="1492419"/>
                </a:lnTo>
                <a:lnTo>
                  <a:pt x="2713228" y="1496441"/>
                </a:lnTo>
                <a:lnTo>
                  <a:pt x="249402" y="1496441"/>
                </a:lnTo>
                <a:lnTo>
                  <a:pt x="204571" y="1492419"/>
                </a:lnTo>
                <a:lnTo>
                  <a:pt x="162376" y="1480826"/>
                </a:lnTo>
                <a:lnTo>
                  <a:pt x="123523" y="1462367"/>
                </a:lnTo>
                <a:lnTo>
                  <a:pt x="88714" y="1437749"/>
                </a:lnTo>
                <a:lnTo>
                  <a:pt x="58655" y="1407680"/>
                </a:lnTo>
                <a:lnTo>
                  <a:pt x="34050" y="1372865"/>
                </a:lnTo>
                <a:lnTo>
                  <a:pt x="15602" y="1334011"/>
                </a:lnTo>
                <a:lnTo>
                  <a:pt x="4018" y="1291825"/>
                </a:lnTo>
                <a:lnTo>
                  <a:pt x="0" y="1247013"/>
                </a:lnTo>
                <a:lnTo>
                  <a:pt x="0" y="249428"/>
                </a:lnTo>
                <a:close/>
              </a:path>
            </a:pathLst>
          </a:custGeom>
          <a:ln w="26424">
            <a:solidFill>
              <a:srgbClr val="C5E7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2952" y="735584"/>
            <a:ext cx="184848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FFFFFF"/>
                </a:solidFill>
              </a:rPr>
              <a:t>Н.</a:t>
            </a:r>
            <a:r>
              <a:rPr dirty="0" sz="3000" spc="-180">
                <a:solidFill>
                  <a:srgbClr val="FFFFFF"/>
                </a:solidFill>
              </a:rPr>
              <a:t>Т</a:t>
            </a:r>
            <a:r>
              <a:rPr dirty="0" sz="3000" spc="5">
                <a:solidFill>
                  <a:srgbClr val="FFFFFF"/>
                </a:solidFill>
              </a:rPr>
              <a:t>р</a:t>
            </a:r>
            <a:r>
              <a:rPr dirty="0" sz="3000">
                <a:solidFill>
                  <a:srgbClr val="FFFFFF"/>
                </a:solidFill>
              </a:rPr>
              <a:t>ип</a:t>
            </a:r>
            <a:r>
              <a:rPr dirty="0" sz="3000" spc="10">
                <a:solidFill>
                  <a:srgbClr val="FFFFFF"/>
                </a:solidFill>
              </a:rPr>
              <a:t>л</a:t>
            </a:r>
            <a:r>
              <a:rPr dirty="0" sz="3000" spc="-85">
                <a:solidFill>
                  <a:srgbClr val="FFFFFF"/>
                </a:solidFill>
              </a:rPr>
              <a:t>е</a:t>
            </a:r>
            <a:r>
              <a:rPr dirty="0" sz="3000">
                <a:solidFill>
                  <a:srgbClr val="FFFFFF"/>
                </a:solidFill>
              </a:rPr>
              <a:t>т</a:t>
            </a:r>
            <a:endParaRPr sz="3000"/>
          </a:p>
        </p:txBody>
      </p:sp>
      <p:sp>
        <p:nvSpPr>
          <p:cNvPr id="8" name="object 8"/>
          <p:cNvSpPr/>
          <p:nvPr/>
        </p:nvSpPr>
        <p:spPr>
          <a:xfrm>
            <a:off x="3419855" y="1984629"/>
            <a:ext cx="5267325" cy="1197610"/>
          </a:xfrm>
          <a:custGeom>
            <a:avLst/>
            <a:gdLst/>
            <a:ahLst/>
            <a:cxnLst/>
            <a:rect l="l" t="t" r="r" b="b"/>
            <a:pathLst>
              <a:path w="5267325" h="1197610">
                <a:moveTo>
                  <a:pt x="5067427" y="0"/>
                </a:moveTo>
                <a:lnTo>
                  <a:pt x="0" y="0"/>
                </a:lnTo>
                <a:lnTo>
                  <a:pt x="0" y="1197102"/>
                </a:lnTo>
                <a:lnTo>
                  <a:pt x="5067427" y="1197102"/>
                </a:lnTo>
                <a:lnTo>
                  <a:pt x="5113188" y="1191835"/>
                </a:lnTo>
                <a:lnTo>
                  <a:pt x="5155189" y="1176830"/>
                </a:lnTo>
                <a:lnTo>
                  <a:pt x="5192233" y="1153284"/>
                </a:lnTo>
                <a:lnTo>
                  <a:pt x="5223126" y="1122391"/>
                </a:lnTo>
                <a:lnTo>
                  <a:pt x="5246672" y="1085347"/>
                </a:lnTo>
                <a:lnTo>
                  <a:pt x="5261677" y="1043346"/>
                </a:lnTo>
                <a:lnTo>
                  <a:pt x="5266944" y="997585"/>
                </a:lnTo>
                <a:lnTo>
                  <a:pt x="5266944" y="199517"/>
                </a:lnTo>
                <a:lnTo>
                  <a:pt x="5261677" y="153755"/>
                </a:lnTo>
                <a:lnTo>
                  <a:pt x="5246672" y="111754"/>
                </a:lnTo>
                <a:lnTo>
                  <a:pt x="5223126" y="74710"/>
                </a:lnTo>
                <a:lnTo>
                  <a:pt x="5192233" y="43817"/>
                </a:lnTo>
                <a:lnTo>
                  <a:pt x="5155189" y="20271"/>
                </a:lnTo>
                <a:lnTo>
                  <a:pt x="5113188" y="5266"/>
                </a:lnTo>
                <a:lnTo>
                  <a:pt x="5067427" y="0"/>
                </a:lnTo>
                <a:close/>
              </a:path>
            </a:pathLst>
          </a:custGeom>
          <a:solidFill>
            <a:srgbClr val="CCCED9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19855" y="1984629"/>
            <a:ext cx="5267325" cy="1197610"/>
          </a:xfrm>
          <a:custGeom>
            <a:avLst/>
            <a:gdLst/>
            <a:ahLst/>
            <a:cxnLst/>
            <a:rect l="l" t="t" r="r" b="b"/>
            <a:pathLst>
              <a:path w="5267325" h="1197610">
                <a:moveTo>
                  <a:pt x="5266944" y="199517"/>
                </a:moveTo>
                <a:lnTo>
                  <a:pt x="5266944" y="997585"/>
                </a:lnTo>
                <a:lnTo>
                  <a:pt x="5261677" y="1043346"/>
                </a:lnTo>
                <a:lnTo>
                  <a:pt x="5246672" y="1085347"/>
                </a:lnTo>
                <a:lnTo>
                  <a:pt x="5223126" y="1122391"/>
                </a:lnTo>
                <a:lnTo>
                  <a:pt x="5192233" y="1153284"/>
                </a:lnTo>
                <a:lnTo>
                  <a:pt x="5155189" y="1176830"/>
                </a:lnTo>
                <a:lnTo>
                  <a:pt x="5113188" y="1191835"/>
                </a:lnTo>
                <a:lnTo>
                  <a:pt x="5067427" y="1197102"/>
                </a:lnTo>
                <a:lnTo>
                  <a:pt x="0" y="1197102"/>
                </a:lnTo>
                <a:lnTo>
                  <a:pt x="0" y="0"/>
                </a:lnTo>
                <a:lnTo>
                  <a:pt x="5067427" y="0"/>
                </a:lnTo>
                <a:lnTo>
                  <a:pt x="5113188" y="5266"/>
                </a:lnTo>
                <a:lnTo>
                  <a:pt x="5155189" y="20271"/>
                </a:lnTo>
                <a:lnTo>
                  <a:pt x="5192233" y="43817"/>
                </a:lnTo>
                <a:lnTo>
                  <a:pt x="5223126" y="74710"/>
                </a:lnTo>
                <a:lnTo>
                  <a:pt x="5246672" y="111754"/>
                </a:lnTo>
                <a:lnTo>
                  <a:pt x="5261677" y="153755"/>
                </a:lnTo>
                <a:lnTo>
                  <a:pt x="5266944" y="199517"/>
                </a:lnTo>
                <a:close/>
              </a:path>
            </a:pathLst>
          </a:custGeom>
          <a:ln w="26424">
            <a:solidFill>
              <a:srgbClr val="CCCE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472941" y="2066289"/>
            <a:ext cx="4967605" cy="73406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82880" marR="5080" indent="-170180">
              <a:lnSpc>
                <a:spcPct val="86500"/>
              </a:lnSpc>
              <a:spcBef>
                <a:spcPts val="380"/>
              </a:spcBef>
              <a:buChar char="•"/>
              <a:tabLst>
                <a:tab pos="183515" algn="l"/>
              </a:tabLst>
            </a:pPr>
            <a:r>
              <a:rPr dirty="0" sz="1700">
                <a:latin typeface="Arial"/>
                <a:cs typeface="Arial"/>
              </a:rPr>
              <a:t>Присутствие </a:t>
            </a:r>
            <a:r>
              <a:rPr dirty="0" sz="1700" spc="-30">
                <a:latin typeface="Arial"/>
                <a:cs typeface="Arial"/>
              </a:rPr>
              <a:t>наблюдателя </a:t>
            </a:r>
            <a:r>
              <a:rPr dirty="0" sz="1700" spc="-10">
                <a:latin typeface="Arial"/>
                <a:cs typeface="Arial"/>
              </a:rPr>
              <a:t>существенно </a:t>
            </a:r>
            <a:r>
              <a:rPr dirty="0" sz="1700" spc="-20">
                <a:latin typeface="Arial"/>
                <a:cs typeface="Arial"/>
              </a:rPr>
              <a:t>влияет  </a:t>
            </a:r>
            <a:r>
              <a:rPr dirty="0" sz="1700" spc="-5">
                <a:latin typeface="Arial"/>
                <a:cs typeface="Arial"/>
              </a:rPr>
              <a:t>на </a:t>
            </a:r>
            <a:r>
              <a:rPr dirty="0" sz="1700" spc="-10">
                <a:latin typeface="Arial"/>
                <a:cs typeface="Arial"/>
              </a:rPr>
              <a:t>осуществление </a:t>
            </a:r>
            <a:r>
              <a:rPr dirty="0" sz="1700" spc="-5">
                <a:latin typeface="Arial"/>
                <a:cs typeface="Arial"/>
              </a:rPr>
              <a:t>любой </a:t>
            </a:r>
            <a:r>
              <a:rPr dirty="0" sz="1700">
                <a:latin typeface="Arial"/>
                <a:cs typeface="Arial"/>
              </a:rPr>
              <a:t>практической  </a:t>
            </a:r>
            <a:r>
              <a:rPr dirty="0" sz="1700" spc="-10">
                <a:latin typeface="Arial"/>
                <a:cs typeface="Arial"/>
              </a:rPr>
              <a:t>деятельности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+-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" y="1835023"/>
            <a:ext cx="2962910" cy="1496695"/>
          </a:xfrm>
          <a:custGeom>
            <a:avLst/>
            <a:gdLst/>
            <a:ahLst/>
            <a:cxnLst/>
            <a:rect l="l" t="t" r="r" b="b"/>
            <a:pathLst>
              <a:path w="2962910" h="1496695">
                <a:moveTo>
                  <a:pt x="2713228" y="0"/>
                </a:moveTo>
                <a:lnTo>
                  <a:pt x="249402" y="0"/>
                </a:lnTo>
                <a:lnTo>
                  <a:pt x="204571" y="4017"/>
                </a:lnTo>
                <a:lnTo>
                  <a:pt x="162376" y="15600"/>
                </a:lnTo>
                <a:lnTo>
                  <a:pt x="123523" y="34045"/>
                </a:lnTo>
                <a:lnTo>
                  <a:pt x="88714" y="58649"/>
                </a:lnTo>
                <a:lnTo>
                  <a:pt x="58655" y="88708"/>
                </a:lnTo>
                <a:lnTo>
                  <a:pt x="34050" y="123519"/>
                </a:lnTo>
                <a:lnTo>
                  <a:pt x="15602" y="162378"/>
                </a:lnTo>
                <a:lnTo>
                  <a:pt x="4018" y="204582"/>
                </a:lnTo>
                <a:lnTo>
                  <a:pt x="0" y="249427"/>
                </a:lnTo>
                <a:lnTo>
                  <a:pt x="0" y="1247013"/>
                </a:lnTo>
                <a:lnTo>
                  <a:pt x="4018" y="1291825"/>
                </a:lnTo>
                <a:lnTo>
                  <a:pt x="15602" y="1334011"/>
                </a:lnTo>
                <a:lnTo>
                  <a:pt x="34050" y="1372865"/>
                </a:lnTo>
                <a:lnTo>
                  <a:pt x="58655" y="1407680"/>
                </a:lnTo>
                <a:lnTo>
                  <a:pt x="88714" y="1437749"/>
                </a:lnTo>
                <a:lnTo>
                  <a:pt x="123523" y="1462367"/>
                </a:lnTo>
                <a:lnTo>
                  <a:pt x="162376" y="1480826"/>
                </a:lnTo>
                <a:lnTo>
                  <a:pt x="204571" y="1492419"/>
                </a:lnTo>
                <a:lnTo>
                  <a:pt x="249402" y="1496440"/>
                </a:lnTo>
                <a:lnTo>
                  <a:pt x="2713228" y="1496440"/>
                </a:lnTo>
                <a:lnTo>
                  <a:pt x="2758073" y="1492419"/>
                </a:lnTo>
                <a:lnTo>
                  <a:pt x="2800277" y="1480826"/>
                </a:lnTo>
                <a:lnTo>
                  <a:pt x="2839136" y="1462367"/>
                </a:lnTo>
                <a:lnTo>
                  <a:pt x="2873947" y="1437749"/>
                </a:lnTo>
                <a:lnTo>
                  <a:pt x="2904006" y="1407680"/>
                </a:lnTo>
                <a:lnTo>
                  <a:pt x="2928610" y="1372865"/>
                </a:lnTo>
                <a:lnTo>
                  <a:pt x="2947055" y="1334011"/>
                </a:lnTo>
                <a:lnTo>
                  <a:pt x="2958638" y="1291825"/>
                </a:lnTo>
                <a:lnTo>
                  <a:pt x="2962655" y="1247013"/>
                </a:lnTo>
                <a:lnTo>
                  <a:pt x="2962655" y="249427"/>
                </a:lnTo>
                <a:lnTo>
                  <a:pt x="2958638" y="204582"/>
                </a:lnTo>
                <a:lnTo>
                  <a:pt x="2947055" y="162378"/>
                </a:lnTo>
                <a:lnTo>
                  <a:pt x="2928610" y="123519"/>
                </a:lnTo>
                <a:lnTo>
                  <a:pt x="2904006" y="88708"/>
                </a:lnTo>
                <a:lnTo>
                  <a:pt x="2873947" y="58649"/>
                </a:lnTo>
                <a:lnTo>
                  <a:pt x="2839136" y="34045"/>
                </a:lnTo>
                <a:lnTo>
                  <a:pt x="2800277" y="15600"/>
                </a:lnTo>
                <a:lnTo>
                  <a:pt x="2758073" y="4017"/>
                </a:lnTo>
                <a:lnTo>
                  <a:pt x="2713228" y="0"/>
                </a:lnTo>
                <a:close/>
              </a:path>
            </a:pathLst>
          </a:custGeom>
          <a:solidFill>
            <a:srgbClr val="07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00" y="1835023"/>
            <a:ext cx="2962910" cy="1496695"/>
          </a:xfrm>
          <a:custGeom>
            <a:avLst/>
            <a:gdLst/>
            <a:ahLst/>
            <a:cxnLst/>
            <a:rect l="l" t="t" r="r" b="b"/>
            <a:pathLst>
              <a:path w="2962910" h="1496695">
                <a:moveTo>
                  <a:pt x="0" y="249427"/>
                </a:moveTo>
                <a:lnTo>
                  <a:pt x="4018" y="204582"/>
                </a:lnTo>
                <a:lnTo>
                  <a:pt x="15602" y="162378"/>
                </a:lnTo>
                <a:lnTo>
                  <a:pt x="34050" y="123519"/>
                </a:lnTo>
                <a:lnTo>
                  <a:pt x="58655" y="88708"/>
                </a:lnTo>
                <a:lnTo>
                  <a:pt x="88714" y="58649"/>
                </a:lnTo>
                <a:lnTo>
                  <a:pt x="123523" y="34045"/>
                </a:lnTo>
                <a:lnTo>
                  <a:pt x="162376" y="15600"/>
                </a:lnTo>
                <a:lnTo>
                  <a:pt x="204571" y="4017"/>
                </a:lnTo>
                <a:lnTo>
                  <a:pt x="249402" y="0"/>
                </a:lnTo>
                <a:lnTo>
                  <a:pt x="2713228" y="0"/>
                </a:lnTo>
                <a:lnTo>
                  <a:pt x="2758073" y="4017"/>
                </a:lnTo>
                <a:lnTo>
                  <a:pt x="2800277" y="15600"/>
                </a:lnTo>
                <a:lnTo>
                  <a:pt x="2839136" y="34045"/>
                </a:lnTo>
                <a:lnTo>
                  <a:pt x="2873947" y="58649"/>
                </a:lnTo>
                <a:lnTo>
                  <a:pt x="2904006" y="88708"/>
                </a:lnTo>
                <a:lnTo>
                  <a:pt x="2928610" y="123519"/>
                </a:lnTo>
                <a:lnTo>
                  <a:pt x="2947055" y="162378"/>
                </a:lnTo>
                <a:lnTo>
                  <a:pt x="2958638" y="204582"/>
                </a:lnTo>
                <a:lnTo>
                  <a:pt x="2962655" y="249427"/>
                </a:lnTo>
                <a:lnTo>
                  <a:pt x="2962655" y="1247013"/>
                </a:lnTo>
                <a:lnTo>
                  <a:pt x="2958638" y="1291825"/>
                </a:lnTo>
                <a:lnTo>
                  <a:pt x="2947055" y="1334011"/>
                </a:lnTo>
                <a:lnTo>
                  <a:pt x="2928610" y="1372865"/>
                </a:lnTo>
                <a:lnTo>
                  <a:pt x="2904006" y="1407680"/>
                </a:lnTo>
                <a:lnTo>
                  <a:pt x="2873947" y="1437749"/>
                </a:lnTo>
                <a:lnTo>
                  <a:pt x="2839136" y="1462367"/>
                </a:lnTo>
                <a:lnTo>
                  <a:pt x="2800277" y="1480826"/>
                </a:lnTo>
                <a:lnTo>
                  <a:pt x="2758073" y="1492419"/>
                </a:lnTo>
                <a:lnTo>
                  <a:pt x="2713228" y="1496440"/>
                </a:lnTo>
                <a:lnTo>
                  <a:pt x="249402" y="1496440"/>
                </a:lnTo>
                <a:lnTo>
                  <a:pt x="204571" y="1492419"/>
                </a:lnTo>
                <a:lnTo>
                  <a:pt x="162376" y="1480826"/>
                </a:lnTo>
                <a:lnTo>
                  <a:pt x="123523" y="1462367"/>
                </a:lnTo>
                <a:lnTo>
                  <a:pt x="88714" y="1437749"/>
                </a:lnTo>
                <a:lnTo>
                  <a:pt x="58655" y="1407680"/>
                </a:lnTo>
                <a:lnTo>
                  <a:pt x="34050" y="1372865"/>
                </a:lnTo>
                <a:lnTo>
                  <a:pt x="15602" y="1334011"/>
                </a:lnTo>
                <a:lnTo>
                  <a:pt x="4018" y="1291825"/>
                </a:lnTo>
                <a:lnTo>
                  <a:pt x="0" y="1247013"/>
                </a:lnTo>
                <a:lnTo>
                  <a:pt x="0" y="249427"/>
                </a:lnTo>
                <a:close/>
              </a:path>
            </a:pathLst>
          </a:custGeom>
          <a:ln w="26424">
            <a:solidFill>
              <a:srgbClr val="C5E7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08151" y="2110232"/>
            <a:ext cx="2459355" cy="87630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 marR="5080" indent="429259">
              <a:lnSpc>
                <a:spcPts val="3100"/>
              </a:lnSpc>
              <a:spcBef>
                <a:spcPts val="620"/>
              </a:spcBef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К.Френе,  </a:t>
            </a:r>
            <a:r>
              <a:rPr dirty="0" sz="3000" spc="-15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.М.Б</a:t>
            </a:r>
            <a:r>
              <a:rPr dirty="0" sz="3000" spc="-60">
                <a:solidFill>
                  <a:srgbClr val="FFFFFF"/>
                </a:solidFill>
                <a:latin typeface="Arial"/>
                <a:cs typeface="Arial"/>
              </a:rPr>
              <a:t>ех</a:t>
            </a:r>
            <a:r>
              <a:rPr dirty="0" sz="3000" spc="-3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3000" spc="5">
                <a:solidFill>
                  <a:srgbClr val="FFFFFF"/>
                </a:solidFill>
                <a:latin typeface="Arial"/>
                <a:cs typeface="Arial"/>
              </a:rPr>
              <a:t>еро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в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19855" y="3555872"/>
            <a:ext cx="5267325" cy="1197610"/>
          </a:xfrm>
          <a:custGeom>
            <a:avLst/>
            <a:gdLst/>
            <a:ahLst/>
            <a:cxnLst/>
            <a:rect l="l" t="t" r="r" b="b"/>
            <a:pathLst>
              <a:path w="5267325" h="1197610">
                <a:moveTo>
                  <a:pt x="5067427" y="0"/>
                </a:moveTo>
                <a:lnTo>
                  <a:pt x="0" y="0"/>
                </a:lnTo>
                <a:lnTo>
                  <a:pt x="0" y="1197102"/>
                </a:lnTo>
                <a:lnTo>
                  <a:pt x="5067427" y="1197102"/>
                </a:lnTo>
                <a:lnTo>
                  <a:pt x="5113188" y="1191835"/>
                </a:lnTo>
                <a:lnTo>
                  <a:pt x="5155189" y="1176830"/>
                </a:lnTo>
                <a:lnTo>
                  <a:pt x="5192233" y="1153284"/>
                </a:lnTo>
                <a:lnTo>
                  <a:pt x="5223126" y="1122391"/>
                </a:lnTo>
                <a:lnTo>
                  <a:pt x="5246672" y="1085347"/>
                </a:lnTo>
                <a:lnTo>
                  <a:pt x="5261677" y="1043346"/>
                </a:lnTo>
                <a:lnTo>
                  <a:pt x="5266944" y="997584"/>
                </a:lnTo>
                <a:lnTo>
                  <a:pt x="5266944" y="199516"/>
                </a:lnTo>
                <a:lnTo>
                  <a:pt x="5261677" y="153755"/>
                </a:lnTo>
                <a:lnTo>
                  <a:pt x="5246672" y="111754"/>
                </a:lnTo>
                <a:lnTo>
                  <a:pt x="5223126" y="74710"/>
                </a:lnTo>
                <a:lnTo>
                  <a:pt x="5192233" y="43817"/>
                </a:lnTo>
                <a:lnTo>
                  <a:pt x="5155189" y="20271"/>
                </a:lnTo>
                <a:lnTo>
                  <a:pt x="5113188" y="5266"/>
                </a:lnTo>
                <a:lnTo>
                  <a:pt x="5067427" y="0"/>
                </a:lnTo>
                <a:close/>
              </a:path>
            </a:pathLst>
          </a:custGeom>
          <a:solidFill>
            <a:srgbClr val="CCCED9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19855" y="3555872"/>
            <a:ext cx="5267325" cy="1197610"/>
          </a:xfrm>
          <a:custGeom>
            <a:avLst/>
            <a:gdLst/>
            <a:ahLst/>
            <a:cxnLst/>
            <a:rect l="l" t="t" r="r" b="b"/>
            <a:pathLst>
              <a:path w="5267325" h="1197610">
                <a:moveTo>
                  <a:pt x="5266944" y="199516"/>
                </a:moveTo>
                <a:lnTo>
                  <a:pt x="5266944" y="997584"/>
                </a:lnTo>
                <a:lnTo>
                  <a:pt x="5261677" y="1043346"/>
                </a:lnTo>
                <a:lnTo>
                  <a:pt x="5246672" y="1085347"/>
                </a:lnTo>
                <a:lnTo>
                  <a:pt x="5223126" y="1122391"/>
                </a:lnTo>
                <a:lnTo>
                  <a:pt x="5192233" y="1153284"/>
                </a:lnTo>
                <a:lnTo>
                  <a:pt x="5155189" y="1176830"/>
                </a:lnTo>
                <a:lnTo>
                  <a:pt x="5113188" y="1191835"/>
                </a:lnTo>
                <a:lnTo>
                  <a:pt x="5067427" y="1197102"/>
                </a:lnTo>
                <a:lnTo>
                  <a:pt x="0" y="1197102"/>
                </a:lnTo>
                <a:lnTo>
                  <a:pt x="0" y="0"/>
                </a:lnTo>
                <a:lnTo>
                  <a:pt x="5067427" y="0"/>
                </a:lnTo>
                <a:lnTo>
                  <a:pt x="5113188" y="5266"/>
                </a:lnTo>
                <a:lnTo>
                  <a:pt x="5155189" y="20271"/>
                </a:lnTo>
                <a:lnTo>
                  <a:pt x="5192233" y="43817"/>
                </a:lnTo>
                <a:lnTo>
                  <a:pt x="5223126" y="74710"/>
                </a:lnTo>
                <a:lnTo>
                  <a:pt x="5246672" y="111754"/>
                </a:lnTo>
                <a:lnTo>
                  <a:pt x="5261677" y="153755"/>
                </a:lnTo>
                <a:lnTo>
                  <a:pt x="5266944" y="199516"/>
                </a:lnTo>
                <a:close/>
              </a:path>
            </a:pathLst>
          </a:custGeom>
          <a:ln w="26424">
            <a:solidFill>
              <a:srgbClr val="CCCE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472941" y="3638169"/>
            <a:ext cx="5091430" cy="99314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82880" marR="5080" indent="-170180">
              <a:lnSpc>
                <a:spcPct val="86500"/>
              </a:lnSpc>
              <a:spcBef>
                <a:spcPts val="380"/>
              </a:spcBef>
              <a:buChar char="•"/>
              <a:tabLst>
                <a:tab pos="183515" algn="l"/>
              </a:tabLst>
            </a:pPr>
            <a:r>
              <a:rPr dirty="0" sz="1700" spc="-5">
                <a:latin typeface="Arial"/>
                <a:cs typeface="Arial"/>
              </a:rPr>
              <a:t>эффект фасилитации </a:t>
            </a:r>
            <a:r>
              <a:rPr dirty="0" sz="1700" spc="-15">
                <a:latin typeface="Arial"/>
                <a:cs typeface="Arial"/>
              </a:rPr>
              <a:t>имеет </a:t>
            </a:r>
            <a:r>
              <a:rPr dirty="0" sz="1700" spc="-5">
                <a:latin typeface="Arial"/>
                <a:cs typeface="Arial"/>
              </a:rPr>
              <a:t>место </a:t>
            </a:r>
            <a:r>
              <a:rPr dirty="0" sz="1700">
                <a:latin typeface="Arial"/>
                <a:cs typeface="Arial"/>
              </a:rPr>
              <a:t>в </a:t>
            </a:r>
            <a:r>
              <a:rPr dirty="0" sz="1700" spc="-5">
                <a:latin typeface="Arial"/>
                <a:cs typeface="Arial"/>
              </a:rPr>
              <a:t>случае  </a:t>
            </a:r>
            <a:r>
              <a:rPr dirty="0" sz="1700" spc="-10">
                <a:latin typeface="Arial"/>
                <a:cs typeface="Arial"/>
              </a:rPr>
              <a:t>простой механической деятельности, </a:t>
            </a:r>
            <a:r>
              <a:rPr dirty="0" sz="1700">
                <a:latin typeface="Arial"/>
                <a:cs typeface="Arial"/>
              </a:rPr>
              <a:t>а  ингибиции в ситуации </a:t>
            </a:r>
            <a:r>
              <a:rPr dirty="0" sz="1700" spc="-10">
                <a:latin typeface="Arial"/>
                <a:cs typeface="Arial"/>
              </a:rPr>
              <a:t>интеллектуально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сложной</a:t>
            </a:r>
            <a:endParaRPr sz="17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buChar char="•"/>
              <a:tabLst>
                <a:tab pos="183515" algn="l"/>
              </a:tabLst>
            </a:pPr>
            <a:r>
              <a:rPr dirty="0" sz="1700" spc="-10">
                <a:latin typeface="Arial"/>
                <a:cs typeface="Arial"/>
              </a:rPr>
              <a:t>1965 статья </a:t>
            </a:r>
            <a:r>
              <a:rPr dirty="0" sz="1700" spc="-5">
                <a:latin typeface="Arial"/>
                <a:cs typeface="Arial"/>
              </a:rPr>
              <a:t>«Социальная</a:t>
            </a:r>
            <a:r>
              <a:rPr dirty="0" sz="1700" spc="3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фасилитация»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" y="3406266"/>
            <a:ext cx="2962910" cy="1496695"/>
          </a:xfrm>
          <a:custGeom>
            <a:avLst/>
            <a:gdLst/>
            <a:ahLst/>
            <a:cxnLst/>
            <a:rect l="l" t="t" r="r" b="b"/>
            <a:pathLst>
              <a:path w="2962910" h="1496695">
                <a:moveTo>
                  <a:pt x="2713228" y="0"/>
                </a:moveTo>
                <a:lnTo>
                  <a:pt x="249402" y="0"/>
                </a:lnTo>
                <a:lnTo>
                  <a:pt x="204571" y="4017"/>
                </a:lnTo>
                <a:lnTo>
                  <a:pt x="162376" y="15600"/>
                </a:lnTo>
                <a:lnTo>
                  <a:pt x="123523" y="34045"/>
                </a:lnTo>
                <a:lnTo>
                  <a:pt x="88714" y="58649"/>
                </a:lnTo>
                <a:lnTo>
                  <a:pt x="58655" y="88708"/>
                </a:lnTo>
                <a:lnTo>
                  <a:pt x="34050" y="123519"/>
                </a:lnTo>
                <a:lnTo>
                  <a:pt x="15602" y="162378"/>
                </a:lnTo>
                <a:lnTo>
                  <a:pt x="4018" y="204582"/>
                </a:lnTo>
                <a:lnTo>
                  <a:pt x="0" y="249428"/>
                </a:lnTo>
                <a:lnTo>
                  <a:pt x="0" y="1247013"/>
                </a:lnTo>
                <a:lnTo>
                  <a:pt x="4018" y="1291825"/>
                </a:lnTo>
                <a:lnTo>
                  <a:pt x="15602" y="1334011"/>
                </a:lnTo>
                <a:lnTo>
                  <a:pt x="34050" y="1372865"/>
                </a:lnTo>
                <a:lnTo>
                  <a:pt x="58655" y="1407680"/>
                </a:lnTo>
                <a:lnTo>
                  <a:pt x="88714" y="1437749"/>
                </a:lnTo>
                <a:lnTo>
                  <a:pt x="123523" y="1462367"/>
                </a:lnTo>
                <a:lnTo>
                  <a:pt x="162376" y="1480826"/>
                </a:lnTo>
                <a:lnTo>
                  <a:pt x="204571" y="1492419"/>
                </a:lnTo>
                <a:lnTo>
                  <a:pt x="249402" y="1496441"/>
                </a:lnTo>
                <a:lnTo>
                  <a:pt x="2713228" y="1496441"/>
                </a:lnTo>
                <a:lnTo>
                  <a:pt x="2758073" y="1492419"/>
                </a:lnTo>
                <a:lnTo>
                  <a:pt x="2800277" y="1480826"/>
                </a:lnTo>
                <a:lnTo>
                  <a:pt x="2839136" y="1462367"/>
                </a:lnTo>
                <a:lnTo>
                  <a:pt x="2873947" y="1437749"/>
                </a:lnTo>
                <a:lnTo>
                  <a:pt x="2904006" y="1407680"/>
                </a:lnTo>
                <a:lnTo>
                  <a:pt x="2928610" y="1372865"/>
                </a:lnTo>
                <a:lnTo>
                  <a:pt x="2947055" y="1334011"/>
                </a:lnTo>
                <a:lnTo>
                  <a:pt x="2958638" y="1291825"/>
                </a:lnTo>
                <a:lnTo>
                  <a:pt x="2962655" y="1247013"/>
                </a:lnTo>
                <a:lnTo>
                  <a:pt x="2962655" y="249428"/>
                </a:lnTo>
                <a:lnTo>
                  <a:pt x="2958638" y="204582"/>
                </a:lnTo>
                <a:lnTo>
                  <a:pt x="2947055" y="162378"/>
                </a:lnTo>
                <a:lnTo>
                  <a:pt x="2928610" y="123519"/>
                </a:lnTo>
                <a:lnTo>
                  <a:pt x="2904006" y="88708"/>
                </a:lnTo>
                <a:lnTo>
                  <a:pt x="2873947" y="58649"/>
                </a:lnTo>
                <a:lnTo>
                  <a:pt x="2839136" y="34045"/>
                </a:lnTo>
                <a:lnTo>
                  <a:pt x="2800277" y="15600"/>
                </a:lnTo>
                <a:lnTo>
                  <a:pt x="2758073" y="4017"/>
                </a:lnTo>
                <a:lnTo>
                  <a:pt x="2713228" y="0"/>
                </a:lnTo>
                <a:close/>
              </a:path>
            </a:pathLst>
          </a:custGeom>
          <a:solidFill>
            <a:srgbClr val="07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7200" y="3406266"/>
            <a:ext cx="2962910" cy="1496695"/>
          </a:xfrm>
          <a:custGeom>
            <a:avLst/>
            <a:gdLst/>
            <a:ahLst/>
            <a:cxnLst/>
            <a:rect l="l" t="t" r="r" b="b"/>
            <a:pathLst>
              <a:path w="2962910" h="1496695">
                <a:moveTo>
                  <a:pt x="0" y="249428"/>
                </a:moveTo>
                <a:lnTo>
                  <a:pt x="4018" y="204582"/>
                </a:lnTo>
                <a:lnTo>
                  <a:pt x="15602" y="162378"/>
                </a:lnTo>
                <a:lnTo>
                  <a:pt x="34050" y="123519"/>
                </a:lnTo>
                <a:lnTo>
                  <a:pt x="58655" y="88708"/>
                </a:lnTo>
                <a:lnTo>
                  <a:pt x="88714" y="58649"/>
                </a:lnTo>
                <a:lnTo>
                  <a:pt x="123523" y="34045"/>
                </a:lnTo>
                <a:lnTo>
                  <a:pt x="162376" y="15600"/>
                </a:lnTo>
                <a:lnTo>
                  <a:pt x="204571" y="4017"/>
                </a:lnTo>
                <a:lnTo>
                  <a:pt x="249402" y="0"/>
                </a:lnTo>
                <a:lnTo>
                  <a:pt x="2713228" y="0"/>
                </a:lnTo>
                <a:lnTo>
                  <a:pt x="2758073" y="4017"/>
                </a:lnTo>
                <a:lnTo>
                  <a:pt x="2800277" y="15600"/>
                </a:lnTo>
                <a:lnTo>
                  <a:pt x="2839136" y="34045"/>
                </a:lnTo>
                <a:lnTo>
                  <a:pt x="2873947" y="58649"/>
                </a:lnTo>
                <a:lnTo>
                  <a:pt x="2904006" y="88708"/>
                </a:lnTo>
                <a:lnTo>
                  <a:pt x="2928610" y="123519"/>
                </a:lnTo>
                <a:lnTo>
                  <a:pt x="2947055" y="162378"/>
                </a:lnTo>
                <a:lnTo>
                  <a:pt x="2958638" y="204582"/>
                </a:lnTo>
                <a:lnTo>
                  <a:pt x="2962655" y="249428"/>
                </a:lnTo>
                <a:lnTo>
                  <a:pt x="2962655" y="1247013"/>
                </a:lnTo>
                <a:lnTo>
                  <a:pt x="2958638" y="1291825"/>
                </a:lnTo>
                <a:lnTo>
                  <a:pt x="2947055" y="1334011"/>
                </a:lnTo>
                <a:lnTo>
                  <a:pt x="2928610" y="1372865"/>
                </a:lnTo>
                <a:lnTo>
                  <a:pt x="2904006" y="1407680"/>
                </a:lnTo>
                <a:lnTo>
                  <a:pt x="2873947" y="1437749"/>
                </a:lnTo>
                <a:lnTo>
                  <a:pt x="2839136" y="1462367"/>
                </a:lnTo>
                <a:lnTo>
                  <a:pt x="2800277" y="1480826"/>
                </a:lnTo>
                <a:lnTo>
                  <a:pt x="2758073" y="1492419"/>
                </a:lnTo>
                <a:lnTo>
                  <a:pt x="2713228" y="1496441"/>
                </a:lnTo>
                <a:lnTo>
                  <a:pt x="249402" y="1496441"/>
                </a:lnTo>
                <a:lnTo>
                  <a:pt x="204571" y="1492419"/>
                </a:lnTo>
                <a:lnTo>
                  <a:pt x="162376" y="1480826"/>
                </a:lnTo>
                <a:lnTo>
                  <a:pt x="123523" y="1462367"/>
                </a:lnTo>
                <a:lnTo>
                  <a:pt x="88714" y="1437749"/>
                </a:lnTo>
                <a:lnTo>
                  <a:pt x="58655" y="1407680"/>
                </a:lnTo>
                <a:lnTo>
                  <a:pt x="34050" y="1372865"/>
                </a:lnTo>
                <a:lnTo>
                  <a:pt x="15602" y="1334011"/>
                </a:lnTo>
                <a:lnTo>
                  <a:pt x="4018" y="1291825"/>
                </a:lnTo>
                <a:lnTo>
                  <a:pt x="0" y="1247013"/>
                </a:lnTo>
                <a:lnTo>
                  <a:pt x="0" y="249428"/>
                </a:lnTo>
                <a:close/>
              </a:path>
            </a:pathLst>
          </a:custGeom>
          <a:ln w="26424">
            <a:solidFill>
              <a:srgbClr val="C5E7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275333" y="3682110"/>
            <a:ext cx="1325245" cy="87630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 marR="5080" indent="20955">
              <a:lnSpc>
                <a:spcPts val="3100"/>
              </a:lnSpc>
              <a:spcBef>
                <a:spcPts val="620"/>
              </a:spcBef>
            </a:pPr>
            <a:r>
              <a:rPr dirty="0" sz="3000" spc="-40">
                <a:solidFill>
                  <a:srgbClr val="FFFFFF"/>
                </a:solidFill>
                <a:latin typeface="Arial"/>
                <a:cs typeface="Arial"/>
              </a:rPr>
              <a:t>Роберт  </a:t>
            </a:r>
            <a:r>
              <a:rPr dirty="0" sz="3000" spc="5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dirty="0" sz="3000" spc="1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нц</a:t>
            </a:r>
            <a:endParaRPr sz="3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19855" y="5127116"/>
            <a:ext cx="5267325" cy="1197610"/>
          </a:xfrm>
          <a:custGeom>
            <a:avLst/>
            <a:gdLst/>
            <a:ahLst/>
            <a:cxnLst/>
            <a:rect l="l" t="t" r="r" b="b"/>
            <a:pathLst>
              <a:path w="5267325" h="1197610">
                <a:moveTo>
                  <a:pt x="5067427" y="0"/>
                </a:moveTo>
                <a:lnTo>
                  <a:pt x="0" y="0"/>
                </a:lnTo>
                <a:lnTo>
                  <a:pt x="0" y="1197127"/>
                </a:lnTo>
                <a:lnTo>
                  <a:pt x="5067427" y="1197127"/>
                </a:lnTo>
                <a:lnTo>
                  <a:pt x="5113188" y="1191857"/>
                </a:lnTo>
                <a:lnTo>
                  <a:pt x="5155189" y="1176847"/>
                </a:lnTo>
                <a:lnTo>
                  <a:pt x="5192233" y="1153293"/>
                </a:lnTo>
                <a:lnTo>
                  <a:pt x="5223126" y="1122393"/>
                </a:lnTo>
                <a:lnTo>
                  <a:pt x="5246672" y="1085346"/>
                </a:lnTo>
                <a:lnTo>
                  <a:pt x="5261677" y="1043348"/>
                </a:lnTo>
                <a:lnTo>
                  <a:pt x="5266944" y="997597"/>
                </a:lnTo>
                <a:lnTo>
                  <a:pt x="5266944" y="199516"/>
                </a:lnTo>
                <a:lnTo>
                  <a:pt x="5261677" y="153755"/>
                </a:lnTo>
                <a:lnTo>
                  <a:pt x="5246672" y="111754"/>
                </a:lnTo>
                <a:lnTo>
                  <a:pt x="5223126" y="74710"/>
                </a:lnTo>
                <a:lnTo>
                  <a:pt x="5192233" y="43817"/>
                </a:lnTo>
                <a:lnTo>
                  <a:pt x="5155189" y="20271"/>
                </a:lnTo>
                <a:lnTo>
                  <a:pt x="5113188" y="5266"/>
                </a:lnTo>
                <a:lnTo>
                  <a:pt x="5067427" y="0"/>
                </a:lnTo>
                <a:close/>
              </a:path>
            </a:pathLst>
          </a:custGeom>
          <a:solidFill>
            <a:srgbClr val="CCCED9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19855" y="5127116"/>
            <a:ext cx="5267325" cy="1197610"/>
          </a:xfrm>
          <a:custGeom>
            <a:avLst/>
            <a:gdLst/>
            <a:ahLst/>
            <a:cxnLst/>
            <a:rect l="l" t="t" r="r" b="b"/>
            <a:pathLst>
              <a:path w="5267325" h="1197610">
                <a:moveTo>
                  <a:pt x="5266944" y="199516"/>
                </a:moveTo>
                <a:lnTo>
                  <a:pt x="5266944" y="997597"/>
                </a:lnTo>
                <a:lnTo>
                  <a:pt x="5261677" y="1043348"/>
                </a:lnTo>
                <a:lnTo>
                  <a:pt x="5246672" y="1085346"/>
                </a:lnTo>
                <a:lnTo>
                  <a:pt x="5223126" y="1122393"/>
                </a:lnTo>
                <a:lnTo>
                  <a:pt x="5192233" y="1153293"/>
                </a:lnTo>
                <a:lnTo>
                  <a:pt x="5155189" y="1176847"/>
                </a:lnTo>
                <a:lnTo>
                  <a:pt x="5113188" y="1191857"/>
                </a:lnTo>
                <a:lnTo>
                  <a:pt x="5067427" y="1197127"/>
                </a:lnTo>
                <a:lnTo>
                  <a:pt x="0" y="1197127"/>
                </a:lnTo>
                <a:lnTo>
                  <a:pt x="0" y="0"/>
                </a:lnTo>
                <a:lnTo>
                  <a:pt x="5067427" y="0"/>
                </a:lnTo>
                <a:lnTo>
                  <a:pt x="5113188" y="5266"/>
                </a:lnTo>
                <a:lnTo>
                  <a:pt x="5155189" y="20271"/>
                </a:lnTo>
                <a:lnTo>
                  <a:pt x="5192233" y="43817"/>
                </a:lnTo>
                <a:lnTo>
                  <a:pt x="5223126" y="74710"/>
                </a:lnTo>
                <a:lnTo>
                  <a:pt x="5246672" y="111754"/>
                </a:lnTo>
                <a:lnTo>
                  <a:pt x="5261677" y="153755"/>
                </a:lnTo>
                <a:lnTo>
                  <a:pt x="5266944" y="199516"/>
                </a:lnTo>
                <a:close/>
              </a:path>
            </a:pathLst>
          </a:custGeom>
          <a:ln w="26424">
            <a:solidFill>
              <a:srgbClr val="CCCE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472941" y="5340477"/>
            <a:ext cx="4882515" cy="73406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82880" marR="5080" indent="-170180">
              <a:lnSpc>
                <a:spcPct val="86500"/>
              </a:lnSpc>
              <a:spcBef>
                <a:spcPts val="380"/>
              </a:spcBef>
              <a:buChar char="•"/>
              <a:tabLst>
                <a:tab pos="183515" algn="l"/>
              </a:tabLst>
            </a:pPr>
            <a:r>
              <a:rPr dirty="0" sz="1700" spc="-30">
                <a:latin typeface="Arial"/>
                <a:cs typeface="Arial"/>
              </a:rPr>
              <a:t>Наблюдатели </a:t>
            </a:r>
            <a:r>
              <a:rPr dirty="0" sz="1700" spc="-5">
                <a:latin typeface="Arial"/>
                <a:cs typeface="Arial"/>
              </a:rPr>
              <a:t>или участники </a:t>
            </a:r>
            <a:r>
              <a:rPr dirty="0" sz="1700" spc="-20">
                <a:latin typeface="Arial"/>
                <a:cs typeface="Arial"/>
              </a:rPr>
              <a:t>должны  </a:t>
            </a:r>
            <a:r>
              <a:rPr dirty="0" sz="1700" spc="-5">
                <a:latin typeface="Arial"/>
                <a:cs typeface="Arial"/>
              </a:rPr>
              <a:t>восприниматься </a:t>
            </a:r>
            <a:r>
              <a:rPr dirty="0" sz="1700" spc="10">
                <a:latin typeface="Arial"/>
                <a:cs typeface="Arial"/>
              </a:rPr>
              <a:t>как </a:t>
            </a:r>
            <a:r>
              <a:rPr dirty="0" sz="1700" spc="-15">
                <a:latin typeface="Arial"/>
                <a:cs typeface="Arial"/>
              </a:rPr>
              <a:t>люди, </a:t>
            </a:r>
            <a:r>
              <a:rPr dirty="0" sz="1700">
                <a:latin typeface="Arial"/>
                <a:cs typeface="Arial"/>
              </a:rPr>
              <a:t>способные </a:t>
            </a:r>
            <a:r>
              <a:rPr dirty="0" sz="1700" spc="-5">
                <a:latin typeface="Arial"/>
                <a:cs typeface="Arial"/>
              </a:rPr>
              <a:t>оценить  </a:t>
            </a:r>
            <a:r>
              <a:rPr dirty="0" sz="1700" spc="-10">
                <a:latin typeface="Arial"/>
                <a:cs typeface="Arial"/>
              </a:rPr>
              <a:t>деятельность</a:t>
            </a:r>
            <a:r>
              <a:rPr dirty="0" sz="170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испытуемого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00" y="4977510"/>
            <a:ext cx="2962910" cy="1496695"/>
          </a:xfrm>
          <a:custGeom>
            <a:avLst/>
            <a:gdLst/>
            <a:ahLst/>
            <a:cxnLst/>
            <a:rect l="l" t="t" r="r" b="b"/>
            <a:pathLst>
              <a:path w="2962910" h="1496695">
                <a:moveTo>
                  <a:pt x="2713228" y="0"/>
                </a:moveTo>
                <a:lnTo>
                  <a:pt x="249402" y="0"/>
                </a:lnTo>
                <a:lnTo>
                  <a:pt x="204571" y="4017"/>
                </a:lnTo>
                <a:lnTo>
                  <a:pt x="162376" y="15600"/>
                </a:lnTo>
                <a:lnTo>
                  <a:pt x="123523" y="34045"/>
                </a:lnTo>
                <a:lnTo>
                  <a:pt x="88714" y="58649"/>
                </a:lnTo>
                <a:lnTo>
                  <a:pt x="58655" y="88708"/>
                </a:lnTo>
                <a:lnTo>
                  <a:pt x="34050" y="123519"/>
                </a:lnTo>
                <a:lnTo>
                  <a:pt x="15602" y="162378"/>
                </a:lnTo>
                <a:lnTo>
                  <a:pt x="4018" y="204582"/>
                </a:lnTo>
                <a:lnTo>
                  <a:pt x="0" y="249427"/>
                </a:lnTo>
                <a:lnTo>
                  <a:pt x="0" y="1246974"/>
                </a:lnTo>
                <a:lnTo>
                  <a:pt x="4018" y="1291806"/>
                </a:lnTo>
                <a:lnTo>
                  <a:pt x="15602" y="1334000"/>
                </a:lnTo>
                <a:lnTo>
                  <a:pt x="34050" y="1372854"/>
                </a:lnTo>
                <a:lnTo>
                  <a:pt x="58655" y="1407663"/>
                </a:lnTo>
                <a:lnTo>
                  <a:pt x="88714" y="1437722"/>
                </a:lnTo>
                <a:lnTo>
                  <a:pt x="123523" y="1462327"/>
                </a:lnTo>
                <a:lnTo>
                  <a:pt x="162376" y="1480774"/>
                </a:lnTo>
                <a:lnTo>
                  <a:pt x="204571" y="1492359"/>
                </a:lnTo>
                <a:lnTo>
                  <a:pt x="249402" y="1496377"/>
                </a:lnTo>
                <a:lnTo>
                  <a:pt x="2713228" y="1496377"/>
                </a:lnTo>
                <a:lnTo>
                  <a:pt x="2758073" y="1492359"/>
                </a:lnTo>
                <a:lnTo>
                  <a:pt x="2800277" y="1480774"/>
                </a:lnTo>
                <a:lnTo>
                  <a:pt x="2839136" y="1462327"/>
                </a:lnTo>
                <a:lnTo>
                  <a:pt x="2873947" y="1437722"/>
                </a:lnTo>
                <a:lnTo>
                  <a:pt x="2904006" y="1407663"/>
                </a:lnTo>
                <a:lnTo>
                  <a:pt x="2928610" y="1372854"/>
                </a:lnTo>
                <a:lnTo>
                  <a:pt x="2947055" y="1334000"/>
                </a:lnTo>
                <a:lnTo>
                  <a:pt x="2958638" y="1291806"/>
                </a:lnTo>
                <a:lnTo>
                  <a:pt x="2962655" y="1246974"/>
                </a:lnTo>
                <a:lnTo>
                  <a:pt x="2962655" y="249427"/>
                </a:lnTo>
                <a:lnTo>
                  <a:pt x="2958638" y="204582"/>
                </a:lnTo>
                <a:lnTo>
                  <a:pt x="2947055" y="162378"/>
                </a:lnTo>
                <a:lnTo>
                  <a:pt x="2928610" y="123519"/>
                </a:lnTo>
                <a:lnTo>
                  <a:pt x="2904006" y="88708"/>
                </a:lnTo>
                <a:lnTo>
                  <a:pt x="2873947" y="58649"/>
                </a:lnTo>
                <a:lnTo>
                  <a:pt x="2839136" y="34045"/>
                </a:lnTo>
                <a:lnTo>
                  <a:pt x="2800277" y="15600"/>
                </a:lnTo>
                <a:lnTo>
                  <a:pt x="2758073" y="4017"/>
                </a:lnTo>
                <a:lnTo>
                  <a:pt x="2713228" y="0"/>
                </a:lnTo>
                <a:close/>
              </a:path>
            </a:pathLst>
          </a:custGeom>
          <a:solidFill>
            <a:srgbClr val="07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7200" y="4977510"/>
            <a:ext cx="2962910" cy="1496695"/>
          </a:xfrm>
          <a:custGeom>
            <a:avLst/>
            <a:gdLst/>
            <a:ahLst/>
            <a:cxnLst/>
            <a:rect l="l" t="t" r="r" b="b"/>
            <a:pathLst>
              <a:path w="2962910" h="1496695">
                <a:moveTo>
                  <a:pt x="0" y="249427"/>
                </a:moveTo>
                <a:lnTo>
                  <a:pt x="4018" y="204582"/>
                </a:lnTo>
                <a:lnTo>
                  <a:pt x="15602" y="162378"/>
                </a:lnTo>
                <a:lnTo>
                  <a:pt x="34050" y="123519"/>
                </a:lnTo>
                <a:lnTo>
                  <a:pt x="58655" y="88708"/>
                </a:lnTo>
                <a:lnTo>
                  <a:pt x="88714" y="58649"/>
                </a:lnTo>
                <a:lnTo>
                  <a:pt x="123523" y="34045"/>
                </a:lnTo>
                <a:lnTo>
                  <a:pt x="162376" y="15600"/>
                </a:lnTo>
                <a:lnTo>
                  <a:pt x="204571" y="4017"/>
                </a:lnTo>
                <a:lnTo>
                  <a:pt x="249402" y="0"/>
                </a:lnTo>
                <a:lnTo>
                  <a:pt x="2713228" y="0"/>
                </a:lnTo>
                <a:lnTo>
                  <a:pt x="2758073" y="4017"/>
                </a:lnTo>
                <a:lnTo>
                  <a:pt x="2800277" y="15600"/>
                </a:lnTo>
                <a:lnTo>
                  <a:pt x="2839136" y="34045"/>
                </a:lnTo>
                <a:lnTo>
                  <a:pt x="2873947" y="58649"/>
                </a:lnTo>
                <a:lnTo>
                  <a:pt x="2904006" y="88708"/>
                </a:lnTo>
                <a:lnTo>
                  <a:pt x="2928610" y="123519"/>
                </a:lnTo>
                <a:lnTo>
                  <a:pt x="2947055" y="162378"/>
                </a:lnTo>
                <a:lnTo>
                  <a:pt x="2958638" y="204582"/>
                </a:lnTo>
                <a:lnTo>
                  <a:pt x="2962655" y="249427"/>
                </a:lnTo>
                <a:lnTo>
                  <a:pt x="2962655" y="1246974"/>
                </a:lnTo>
                <a:lnTo>
                  <a:pt x="2958638" y="1291806"/>
                </a:lnTo>
                <a:lnTo>
                  <a:pt x="2947055" y="1334000"/>
                </a:lnTo>
                <a:lnTo>
                  <a:pt x="2928610" y="1372854"/>
                </a:lnTo>
                <a:lnTo>
                  <a:pt x="2904006" y="1407663"/>
                </a:lnTo>
                <a:lnTo>
                  <a:pt x="2873947" y="1437722"/>
                </a:lnTo>
                <a:lnTo>
                  <a:pt x="2839136" y="1462327"/>
                </a:lnTo>
                <a:lnTo>
                  <a:pt x="2800277" y="1480774"/>
                </a:lnTo>
                <a:lnTo>
                  <a:pt x="2758073" y="1492359"/>
                </a:lnTo>
                <a:lnTo>
                  <a:pt x="2713228" y="1496377"/>
                </a:lnTo>
                <a:lnTo>
                  <a:pt x="249402" y="1496377"/>
                </a:lnTo>
                <a:lnTo>
                  <a:pt x="204571" y="1492359"/>
                </a:lnTo>
                <a:lnTo>
                  <a:pt x="162376" y="1480774"/>
                </a:lnTo>
                <a:lnTo>
                  <a:pt x="123523" y="1462327"/>
                </a:lnTo>
                <a:lnTo>
                  <a:pt x="88714" y="1437722"/>
                </a:lnTo>
                <a:lnTo>
                  <a:pt x="58655" y="1407663"/>
                </a:lnTo>
                <a:lnTo>
                  <a:pt x="34050" y="1372854"/>
                </a:lnTo>
                <a:lnTo>
                  <a:pt x="15602" y="1334000"/>
                </a:lnTo>
                <a:lnTo>
                  <a:pt x="4018" y="1291806"/>
                </a:lnTo>
                <a:lnTo>
                  <a:pt x="0" y="1246974"/>
                </a:lnTo>
                <a:lnTo>
                  <a:pt x="0" y="249427"/>
                </a:lnTo>
                <a:close/>
              </a:path>
            </a:pathLst>
          </a:custGeom>
          <a:ln w="26424">
            <a:solidFill>
              <a:srgbClr val="C5E7F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65656" y="5451144"/>
            <a:ext cx="154686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К.</a:t>
            </a:r>
            <a:r>
              <a:rPr dirty="0" sz="3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Левин</a:t>
            </a:r>
            <a:endParaRPr sz="3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707891" y="1124686"/>
            <a:ext cx="1121702" cy="841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6586"/>
            <a:ext cx="8229600" cy="2401570"/>
          </a:xfrm>
          <a:custGeom>
            <a:avLst/>
            <a:gdLst/>
            <a:ahLst/>
            <a:cxnLst/>
            <a:rect l="l" t="t" r="r" b="b"/>
            <a:pathLst>
              <a:path w="8229600" h="2401570">
                <a:moveTo>
                  <a:pt x="0" y="2401442"/>
                </a:moveTo>
                <a:lnTo>
                  <a:pt x="8229600" y="2401442"/>
                </a:lnTo>
                <a:lnTo>
                  <a:pt x="8229600" y="0"/>
                </a:lnTo>
                <a:lnTo>
                  <a:pt x="0" y="0"/>
                </a:lnTo>
                <a:lnTo>
                  <a:pt x="0" y="2401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6244" y="67434"/>
            <a:ext cx="8072755" cy="244030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SzPct val="85416"/>
              <a:buChar char="•"/>
              <a:tabLst>
                <a:tab pos="195580" algn="l"/>
              </a:tabLst>
            </a:pPr>
            <a:r>
              <a:rPr dirty="0" sz="2400" spc="-5">
                <a:latin typeface="Arial"/>
                <a:cs typeface="Arial"/>
              </a:rPr>
              <a:t>Пространство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фасилитации</a:t>
            </a:r>
            <a:endParaRPr sz="2400">
              <a:latin typeface="Arial"/>
              <a:cs typeface="Arial"/>
            </a:endParaRPr>
          </a:p>
          <a:p>
            <a:pPr marL="314325" indent="-268605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SzPct val="85416"/>
              <a:buChar char="•"/>
              <a:tabLst>
                <a:tab pos="314325" algn="l"/>
                <a:tab pos="314960" algn="l"/>
              </a:tabLst>
            </a:pPr>
            <a:r>
              <a:rPr dirty="0" sz="2400">
                <a:latin typeface="Arial"/>
                <a:cs typeface="Arial"/>
              </a:rPr>
              <a:t>– </a:t>
            </a:r>
            <a:r>
              <a:rPr dirty="0" sz="2400" spc="-5">
                <a:latin typeface="Arial"/>
                <a:cs typeface="Arial"/>
              </a:rPr>
              <a:t>социальное взаимодействие </a:t>
            </a:r>
            <a:r>
              <a:rPr dirty="0" sz="2400">
                <a:latin typeface="Arial"/>
                <a:cs typeface="Arial"/>
              </a:rPr>
              <a:t>в </a:t>
            </a:r>
            <a:r>
              <a:rPr dirty="0" sz="2400" spc="-5">
                <a:latin typeface="Arial"/>
                <a:cs typeface="Arial"/>
              </a:rPr>
              <a:t>процессе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совместной</a:t>
            </a:r>
            <a:endParaRPr sz="2400">
              <a:latin typeface="Arial"/>
              <a:cs typeface="Arial"/>
            </a:endParaRPr>
          </a:p>
          <a:p>
            <a:pPr marL="4427220">
              <a:lnSpc>
                <a:spcPct val="100000"/>
              </a:lnSpc>
            </a:pPr>
            <a:r>
              <a:rPr dirty="0" sz="2400" spc="-10">
                <a:latin typeface="Arial"/>
                <a:cs typeface="Arial"/>
              </a:rPr>
              <a:t>деятельности </a:t>
            </a:r>
            <a:r>
              <a:rPr dirty="0" sz="2400">
                <a:latin typeface="Arial"/>
                <a:cs typeface="Arial"/>
              </a:rPr>
              <a:t>и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общения,</a:t>
            </a:r>
            <a:endParaRPr sz="2400">
              <a:latin typeface="Arial"/>
              <a:cs typeface="Arial"/>
            </a:endParaRPr>
          </a:p>
          <a:p>
            <a:pPr algn="r" lvl="1" marL="2585720" marR="5080" indent="-134747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SzPct val="85416"/>
              <a:buChar char="•"/>
              <a:tabLst>
                <a:tab pos="1421765" algn="l"/>
                <a:tab pos="1692275" algn="l"/>
              </a:tabLst>
            </a:pPr>
            <a:r>
              <a:rPr dirty="0" sz="2400">
                <a:latin typeface="Arial"/>
                <a:cs typeface="Arial"/>
              </a:rPr>
              <a:t>-	</a:t>
            </a:r>
            <a:r>
              <a:rPr dirty="0" sz="2400" spc="-10">
                <a:latin typeface="Arial"/>
                <a:cs typeface="Arial"/>
              </a:rPr>
              <a:t>личностного </a:t>
            </a:r>
            <a:r>
              <a:rPr dirty="0" sz="2400" spc="-5">
                <a:latin typeface="Arial"/>
                <a:cs typeface="Arial"/>
              </a:rPr>
              <a:t>взаимодействия </a:t>
            </a:r>
            <a:r>
              <a:rPr dirty="0" sz="2400">
                <a:latin typeface="Arial"/>
                <a:cs typeface="Arial"/>
              </a:rPr>
              <a:t>при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переходе </a:t>
            </a:r>
            <a:r>
              <a:rPr dirty="0" sz="2400">
                <a:latin typeface="Arial"/>
                <a:cs typeface="Arial"/>
              </a:rPr>
              <a:t>к  </a:t>
            </a:r>
            <a:r>
              <a:rPr dirty="0" sz="2400" spc="-5">
                <a:latin typeface="Arial"/>
                <a:cs typeface="Arial"/>
              </a:rPr>
              <a:t>персонифицированным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отношениям </a:t>
            </a:r>
            <a:r>
              <a:rPr dirty="0" sz="2400">
                <a:latin typeface="Arial"/>
                <a:cs typeface="Arial"/>
              </a:rPr>
              <a:t>и 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индивидуального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развития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4434" y="2518029"/>
          <a:ext cx="8456930" cy="4272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5430"/>
                <a:gridCol w="2805430"/>
                <a:gridCol w="2805430"/>
              </a:tblGrid>
              <a:tr h="1054735">
                <a:tc gridSpan="3">
                  <a:txBody>
                    <a:bodyPr/>
                    <a:lstStyle/>
                    <a:p>
                      <a:pPr marL="1787525">
                        <a:lnSpc>
                          <a:spcPts val="7390"/>
                        </a:lnSpc>
                        <a:spcBef>
                          <a:spcPts val="815"/>
                        </a:spcBef>
                      </a:pPr>
                      <a:r>
                        <a:rPr dirty="0" sz="6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Фасилитация</a:t>
                      </a:r>
                      <a:endParaRPr sz="62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solidFill>
                      <a:srgbClr val="05377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0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C5E7FB"/>
                      </a:solidFill>
                      <a:prstDash val="solid"/>
                    </a:lnL>
                    <a:lnR w="28575">
                      <a:solidFill>
                        <a:srgbClr val="C5E7FB"/>
                      </a:solidFill>
                      <a:prstDash val="solid"/>
                    </a:lnR>
                    <a:lnT w="28575">
                      <a:solidFill>
                        <a:srgbClr val="C5E7FB"/>
                      </a:solidFill>
                      <a:prstDash val="solid"/>
                    </a:lnT>
                    <a:solidFill>
                      <a:srgbClr val="073D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C5E7FB"/>
                      </a:solidFill>
                      <a:prstDash val="solid"/>
                    </a:lnL>
                    <a:lnR w="28575">
                      <a:solidFill>
                        <a:srgbClr val="C5E7FB"/>
                      </a:solidFill>
                      <a:prstDash val="solid"/>
                    </a:lnR>
                    <a:lnT w="28575">
                      <a:solidFill>
                        <a:srgbClr val="C5E7FB"/>
                      </a:solidFill>
                      <a:prstDash val="solid"/>
                    </a:lnT>
                    <a:solidFill>
                      <a:srgbClr val="073D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C5E7FB"/>
                      </a:solidFill>
                      <a:prstDash val="solid"/>
                    </a:lnL>
                    <a:lnB w="28575">
                      <a:solidFill>
                        <a:srgbClr val="C5E7FB"/>
                      </a:solidFill>
                      <a:prstDash val="solid"/>
                    </a:lnB>
                    <a:solidFill>
                      <a:srgbClr val="053779"/>
                    </a:solidFill>
                  </a:tcPr>
                </a:tc>
              </a:tr>
              <a:tr h="272161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217170" marR="184785">
                        <a:lnSpc>
                          <a:spcPct val="101899"/>
                        </a:lnSpc>
                      </a:pPr>
                      <a:r>
                        <a:rPr dirty="0" sz="2000" spc="-1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Социальная </a:t>
                      </a:r>
                      <a:r>
                        <a:rPr dirty="0" sz="160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повышение  </a:t>
                      </a:r>
                      <a:r>
                        <a:rPr dirty="0" sz="1600" spc="-5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скорости </a:t>
                      </a:r>
                      <a:r>
                        <a:rPr dirty="0" sz="160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600" spc="-9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продуктивности  </a:t>
                      </a:r>
                      <a:r>
                        <a:rPr dirty="0" sz="160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dirty="0" sz="1600" spc="-35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5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личности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229870" marR="198120">
                        <a:lnSpc>
                          <a:spcPct val="9570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вследствие актуализации </a:t>
                      </a:r>
                      <a:r>
                        <a:rPr dirty="0" sz="160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в  сознании образа </a:t>
                      </a:r>
                      <a:r>
                        <a:rPr dirty="0" sz="1600" spc="-25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другого  </a:t>
                      </a:r>
                      <a:r>
                        <a:rPr dirty="0" sz="1600" spc="-1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человека </a:t>
                      </a:r>
                      <a:r>
                        <a:rPr dirty="0" sz="1600" spc="-5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dirty="0" sz="1600" spc="-3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группы,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95250" marR="62230" indent="-2540">
                        <a:lnSpc>
                          <a:spcPct val="95700"/>
                        </a:lnSpc>
                        <a:spcBef>
                          <a:spcPts val="10"/>
                        </a:spcBef>
                      </a:pPr>
                      <a:r>
                        <a:rPr dirty="0" sz="1600" spc="-1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выступающего </a:t>
                      </a:r>
                      <a:r>
                        <a:rPr dirty="0" sz="160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600" spc="-5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качестве  соперника или </a:t>
                      </a:r>
                      <a:r>
                        <a:rPr dirty="0" sz="1600" spc="-2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наблюдателя </a:t>
                      </a:r>
                      <a:r>
                        <a:rPr dirty="0" sz="1600" spc="-5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за  </a:t>
                      </a:r>
                      <a:r>
                        <a:rPr dirty="0" sz="160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действиями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28575">
                      <a:solidFill>
                        <a:srgbClr val="C5E7FB"/>
                      </a:solidFill>
                      <a:prstDash val="solid"/>
                    </a:lnL>
                    <a:lnR w="28575">
                      <a:solidFill>
                        <a:srgbClr val="C5E7FB"/>
                      </a:solidFill>
                      <a:prstDash val="solid"/>
                    </a:lnR>
                    <a:lnB w="53975">
                      <a:solidFill>
                        <a:srgbClr val="053779"/>
                      </a:solidFill>
                      <a:prstDash val="solid"/>
                    </a:lnB>
                    <a:solidFill>
                      <a:srgbClr val="073D8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0350">
                        <a:lnSpc>
                          <a:spcPts val="3105"/>
                        </a:lnSpc>
                        <a:spcBef>
                          <a:spcPts val="2320"/>
                        </a:spcBef>
                      </a:pPr>
                      <a:r>
                        <a:rPr dirty="0" sz="27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Педагогическая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algn="ctr" marL="150495" marR="114300">
                        <a:lnSpc>
                          <a:spcPct val="86100"/>
                        </a:lnSpc>
                        <a:spcBef>
                          <a:spcPts val="165"/>
                        </a:spcBef>
                      </a:pPr>
                      <a:r>
                        <a:rPr dirty="0" sz="18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усиление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продуктивности 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образования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развития  </a:t>
                      </a:r>
                      <a:r>
                        <a:rPr dirty="0" sz="18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субъектов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44780" marR="111760">
                        <a:lnSpc>
                          <a:spcPct val="86100"/>
                        </a:lnSpc>
                        <a:spcBef>
                          <a:spcPts val="10"/>
                        </a:spcBef>
                      </a:pPr>
                      <a:r>
                        <a:rPr dirty="0" sz="18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педагогического</a:t>
                      </a:r>
                      <a:r>
                        <a:rPr dirty="0" sz="1800" spc="-7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процесса 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счёт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особого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стиля  общения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8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личности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27305">
                        <a:lnSpc>
                          <a:spcPts val="1875"/>
                        </a:lnSpc>
                      </a:pPr>
                      <a:r>
                        <a:rPr dirty="0" sz="18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педагога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4640">
                    <a:lnL w="28575">
                      <a:solidFill>
                        <a:srgbClr val="C5E7FB"/>
                      </a:solidFill>
                      <a:prstDash val="solid"/>
                    </a:lnL>
                    <a:lnR w="28575">
                      <a:solidFill>
                        <a:srgbClr val="C5E7FB"/>
                      </a:solidFill>
                      <a:prstDash val="solid"/>
                    </a:lnR>
                    <a:lnB w="53975">
                      <a:solidFill>
                        <a:srgbClr val="053779"/>
                      </a:solidFill>
                      <a:prstDash val="solid"/>
                    </a:lnB>
                    <a:solidFill>
                      <a:srgbClr val="073D86"/>
                    </a:solidFil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2720"/>
                        </a:lnSpc>
                        <a:spcBef>
                          <a:spcPts val="775"/>
                        </a:spcBef>
                      </a:pPr>
                      <a:r>
                        <a:rPr dirty="0" sz="24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Психологическая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94030" marR="455930" indent="93980">
                        <a:lnSpc>
                          <a:spcPts val="2060"/>
                        </a:lnSpc>
                        <a:spcBef>
                          <a:spcPts val="195"/>
                        </a:spcBef>
                      </a:pPr>
                      <a:r>
                        <a:rPr dirty="0" sz="2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процесс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снятия  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барьеров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2000" spc="-4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пути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65760">
                        <a:lnSpc>
                          <a:spcPts val="1889"/>
                        </a:lnSpc>
                      </a:pPr>
                      <a:r>
                        <a:rPr dirty="0" sz="2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dirty="0" sz="2000" spc="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личности,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34950" marR="198755" indent="176530">
                        <a:lnSpc>
                          <a:spcPts val="2090"/>
                        </a:lnSpc>
                        <a:spcBef>
                          <a:spcPts val="160"/>
                        </a:spcBef>
                      </a:pPr>
                      <a:r>
                        <a:rPr dirty="0" sz="20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создание </a:t>
                      </a:r>
                      <a:r>
                        <a:rPr dirty="0" sz="2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ситуации  успеха,</a:t>
                      </a:r>
                      <a:r>
                        <a:rPr dirty="0" sz="20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безопасности,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L="28575">
                        <a:lnSpc>
                          <a:spcPts val="1880"/>
                        </a:lnSpc>
                      </a:pPr>
                      <a:r>
                        <a:rPr dirty="0" sz="20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облегчение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L="27940">
                        <a:lnSpc>
                          <a:spcPts val="2065"/>
                        </a:lnSpc>
                      </a:pPr>
                      <a:r>
                        <a:rPr dirty="0" sz="20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жизнепроявлений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L="29209">
                        <a:lnSpc>
                          <a:spcPts val="2230"/>
                        </a:lnSpc>
                      </a:pPr>
                      <a:r>
                        <a:rPr dirty="0" sz="2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человека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28575">
                      <a:solidFill>
                        <a:srgbClr val="C5E7FB"/>
                      </a:solidFill>
                      <a:prstDash val="solid"/>
                    </a:lnL>
                    <a:lnR w="28575">
                      <a:solidFill>
                        <a:srgbClr val="C5E7FB"/>
                      </a:solidFill>
                      <a:prstDash val="solid"/>
                    </a:lnR>
                    <a:lnT w="28575">
                      <a:solidFill>
                        <a:srgbClr val="C5E7FB"/>
                      </a:solidFill>
                      <a:prstDash val="solid"/>
                    </a:lnT>
                    <a:lnB w="28575">
                      <a:solidFill>
                        <a:srgbClr val="C5E7FB"/>
                      </a:solidFill>
                      <a:prstDash val="solid"/>
                    </a:lnB>
                    <a:solidFill>
                      <a:srgbClr val="073D86"/>
                    </a:solidFill>
                  </a:tcPr>
                </a:tc>
              </a:tr>
              <a:tr h="1511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28575">
                      <a:solidFill>
                        <a:srgbClr val="C5E7FB"/>
                      </a:solidFill>
                      <a:prstDash val="solid"/>
                    </a:lnL>
                    <a:lnR w="28575">
                      <a:solidFill>
                        <a:srgbClr val="C5E7FB"/>
                      </a:solidFill>
                      <a:prstDash val="solid"/>
                    </a:lnR>
                    <a:lnB w="53975">
                      <a:solidFill>
                        <a:srgbClr val="053779"/>
                      </a:solidFill>
                      <a:prstDash val="solid"/>
                    </a:lnB>
                    <a:solidFill>
                      <a:srgbClr val="073D8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94640">
                    <a:lnL w="28575">
                      <a:solidFill>
                        <a:srgbClr val="C5E7FB"/>
                      </a:solidFill>
                      <a:prstDash val="solid"/>
                    </a:lnL>
                    <a:lnR w="28575">
                      <a:solidFill>
                        <a:srgbClr val="C5E7FB"/>
                      </a:solidFill>
                      <a:prstDash val="solid"/>
                    </a:lnR>
                    <a:lnB w="53975">
                      <a:solidFill>
                        <a:srgbClr val="053779"/>
                      </a:solidFill>
                      <a:prstDash val="solid"/>
                    </a:lnB>
                    <a:solidFill>
                      <a:srgbClr val="073D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C5E7FB"/>
                      </a:solidFill>
                      <a:prstDash val="solid"/>
                    </a:lnL>
                    <a:lnT w="28575">
                      <a:solidFill>
                        <a:srgbClr val="C5E7FB"/>
                      </a:solidFill>
                      <a:prstDash val="solid"/>
                    </a:lnT>
                    <a:lnB w="53975">
                      <a:solidFill>
                        <a:srgbClr val="053779"/>
                      </a:solidFill>
                      <a:prstDash val="solid"/>
                    </a:lnB>
                  </a:tcPr>
                </a:tc>
              </a:tr>
              <a:tr h="89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C5E7FB"/>
                      </a:solidFill>
                      <a:prstDash val="solid"/>
                    </a:lnL>
                    <a:lnR w="28575">
                      <a:solidFill>
                        <a:srgbClr val="C5E7FB"/>
                      </a:solidFill>
                      <a:prstDash val="solid"/>
                    </a:lnR>
                    <a:lnT w="53975">
                      <a:solidFill>
                        <a:srgbClr val="053779"/>
                      </a:solidFill>
                      <a:prstDash val="solid"/>
                    </a:lnT>
                    <a:lnB w="28575">
                      <a:solidFill>
                        <a:srgbClr val="C5E7FB"/>
                      </a:solidFill>
                      <a:prstDash val="solid"/>
                    </a:lnB>
                    <a:solidFill>
                      <a:srgbClr val="073D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C5E7FB"/>
                      </a:solidFill>
                      <a:prstDash val="solid"/>
                    </a:lnL>
                    <a:lnR w="28575">
                      <a:solidFill>
                        <a:srgbClr val="C5E7FB"/>
                      </a:solidFill>
                      <a:prstDash val="solid"/>
                    </a:lnR>
                    <a:lnT w="53975">
                      <a:solidFill>
                        <a:srgbClr val="053779"/>
                      </a:solidFill>
                      <a:prstDash val="solid"/>
                    </a:lnT>
                    <a:lnB w="28575">
                      <a:solidFill>
                        <a:srgbClr val="C5E7FB"/>
                      </a:solidFill>
                      <a:prstDash val="solid"/>
                    </a:lnB>
                    <a:solidFill>
                      <a:srgbClr val="073D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C5E7FB"/>
                      </a:solidFill>
                      <a:prstDash val="solid"/>
                    </a:lnL>
                    <a:lnT w="53975">
                      <a:solidFill>
                        <a:srgbClr val="053779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533400"/>
            <a:ext cx="8507349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507730" cy="990600"/>
          </a:xfrm>
          <a:prstGeom prst="rect"/>
          <a:ln w="9525">
            <a:solidFill>
              <a:srgbClr val="F5C040"/>
            </a:solidFill>
          </a:ln>
        </p:spPr>
        <p:txBody>
          <a:bodyPr wrap="square" lIns="0" tIns="2089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645"/>
              </a:spcBef>
            </a:pPr>
            <a:r>
              <a:rPr dirty="0" sz="3600" spc="-105"/>
              <a:t>Архитектура </a:t>
            </a:r>
            <a:r>
              <a:rPr dirty="0" sz="3600" spc="-100"/>
              <a:t>фасилитативной</a:t>
            </a:r>
            <a:r>
              <a:rPr dirty="0" sz="3600" spc="-340"/>
              <a:t> </a:t>
            </a:r>
            <a:r>
              <a:rPr dirty="0" sz="3600" spc="-105"/>
              <a:t>педагогики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6244" y="1551532"/>
            <a:ext cx="5046345" cy="324612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390"/>
              </a:spcBef>
              <a:buClr>
                <a:srgbClr val="30B6FC"/>
              </a:buClr>
              <a:buSzPct val="85416"/>
              <a:buChar char="•"/>
              <a:tabLst>
                <a:tab pos="195580" algn="l"/>
              </a:tabLst>
            </a:pPr>
            <a:r>
              <a:rPr dirty="0" sz="2400" spc="-5">
                <a:latin typeface="Arial"/>
                <a:cs typeface="Arial"/>
              </a:rPr>
              <a:t>Константин </a:t>
            </a:r>
            <a:r>
              <a:rPr dirty="0" sz="2400">
                <a:latin typeface="Arial"/>
                <a:cs typeface="Arial"/>
              </a:rPr>
              <a:t>Дмитриевич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Ушинкий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285"/>
              </a:spcBef>
              <a:buClr>
                <a:srgbClr val="30B6FC"/>
              </a:buClr>
              <a:buSzPct val="85416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Лев </a:t>
            </a:r>
            <a:r>
              <a:rPr dirty="0" sz="2400" spc="-5">
                <a:latin typeface="Arial"/>
                <a:cs typeface="Arial"/>
              </a:rPr>
              <a:t>Николаевич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Толстой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295"/>
              </a:spcBef>
              <a:buClr>
                <a:srgbClr val="30B6FC"/>
              </a:buClr>
              <a:buSzPct val="85416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Пётр </a:t>
            </a:r>
            <a:r>
              <a:rPr dirty="0" sz="2400" spc="-5">
                <a:latin typeface="Arial"/>
                <a:cs typeface="Arial"/>
              </a:rPr>
              <a:t>Фёдорович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Каптерев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285"/>
              </a:spcBef>
              <a:buClr>
                <a:srgbClr val="30B6FC"/>
              </a:buClr>
              <a:buSzPct val="85416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Василий Порфирьевич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Вахтеров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290"/>
              </a:spcBef>
              <a:buClr>
                <a:srgbClr val="30B6FC"/>
              </a:buClr>
              <a:buSzPct val="85416"/>
              <a:buChar char="•"/>
              <a:tabLst>
                <a:tab pos="195580" algn="l"/>
              </a:tabLst>
            </a:pPr>
            <a:r>
              <a:rPr dirty="0" sz="2400" spc="-5">
                <a:latin typeface="Arial"/>
                <a:cs typeface="Arial"/>
              </a:rPr>
              <a:t>Константин Николаевич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Вентцель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290"/>
              </a:spcBef>
              <a:buClr>
                <a:srgbClr val="30B6FC"/>
              </a:buClr>
              <a:buSzPct val="85416"/>
              <a:buChar char="•"/>
              <a:tabLst>
                <a:tab pos="195580" algn="l"/>
              </a:tabLst>
            </a:pPr>
            <a:r>
              <a:rPr dirty="0" sz="2400" spc="-20">
                <a:latin typeface="Arial"/>
                <a:cs typeface="Arial"/>
              </a:rPr>
              <a:t>Павел </a:t>
            </a:r>
            <a:r>
              <a:rPr dirty="0" sz="2400" spc="-10">
                <a:latin typeface="Arial"/>
                <a:cs typeface="Arial"/>
              </a:rPr>
              <a:t>Петрович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Блонский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290"/>
              </a:spcBef>
              <a:buClr>
                <a:srgbClr val="30B6FC"/>
              </a:buClr>
              <a:buSzPct val="85416"/>
              <a:buChar char="•"/>
              <a:tabLst>
                <a:tab pos="195580" algn="l"/>
              </a:tabLst>
            </a:pPr>
            <a:r>
              <a:rPr dirty="0" sz="2400">
                <a:latin typeface="Arial"/>
                <a:cs typeface="Arial"/>
              </a:rPr>
              <a:t>Ирина Алексеевна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Зимняя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290"/>
              </a:spcBef>
              <a:buClr>
                <a:srgbClr val="30B6FC"/>
              </a:buClr>
              <a:buSzPct val="85416"/>
              <a:buChar char="•"/>
              <a:tabLst>
                <a:tab pos="195580" algn="l"/>
              </a:tabLst>
            </a:pPr>
            <a:r>
              <a:rPr dirty="0" sz="2400" spc="-10">
                <a:latin typeface="Arial"/>
                <a:cs typeface="Arial"/>
              </a:rPr>
              <a:t>С.Я.Ромашина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5613298"/>
            <a:ext cx="6777990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95580" marR="5080" indent="-182880">
              <a:lnSpc>
                <a:spcPts val="2590"/>
              </a:lnSpc>
              <a:spcBef>
                <a:spcPts val="425"/>
              </a:spcBef>
              <a:buClr>
                <a:srgbClr val="30B6FC"/>
              </a:buClr>
              <a:buSzPct val="85416"/>
              <a:buChar char="•"/>
              <a:tabLst>
                <a:tab pos="195580" algn="l"/>
              </a:tabLst>
            </a:pPr>
            <a:r>
              <a:rPr dirty="0" sz="2400" spc="-10">
                <a:latin typeface="Arial"/>
                <a:cs typeface="Arial"/>
              </a:rPr>
              <a:t>Фасилитативная педагогика оформляется </a:t>
            </a:r>
            <a:r>
              <a:rPr dirty="0" sz="2400" spc="-15">
                <a:latin typeface="Arial"/>
                <a:cs typeface="Arial"/>
              </a:rPr>
              <a:t>под  </a:t>
            </a:r>
            <a:r>
              <a:rPr dirty="0" sz="2400" spc="-10">
                <a:latin typeface="Arial"/>
                <a:cs typeface="Arial"/>
              </a:rPr>
              <a:t>воздействием </a:t>
            </a:r>
            <a:r>
              <a:rPr dirty="0" sz="2400">
                <a:latin typeface="Arial"/>
                <a:cs typeface="Arial"/>
              </a:rPr>
              <a:t>смены </a:t>
            </a:r>
            <a:r>
              <a:rPr dirty="0" sz="2400" spc="-5">
                <a:latin typeface="Arial"/>
                <a:cs typeface="Arial"/>
              </a:rPr>
              <a:t>парадигм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образования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84189" y="3140964"/>
            <a:ext cx="2808351" cy="2520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84189" y="3140964"/>
            <a:ext cx="2808605" cy="2520315"/>
          </a:xfrm>
          <a:custGeom>
            <a:avLst/>
            <a:gdLst/>
            <a:ahLst/>
            <a:cxnLst/>
            <a:rect l="l" t="t" r="r" b="b"/>
            <a:pathLst>
              <a:path w="2808604" h="2520315">
                <a:moveTo>
                  <a:pt x="0" y="0"/>
                </a:moveTo>
                <a:lnTo>
                  <a:pt x="2808351" y="0"/>
                </a:lnTo>
                <a:lnTo>
                  <a:pt x="2808351" y="1637665"/>
                </a:lnTo>
                <a:lnTo>
                  <a:pt x="1719199" y="1637665"/>
                </a:lnTo>
                <a:lnTo>
                  <a:pt x="1719199" y="1890268"/>
                </a:lnTo>
                <a:lnTo>
                  <a:pt x="2034159" y="1890268"/>
                </a:lnTo>
                <a:lnTo>
                  <a:pt x="1404112" y="2520289"/>
                </a:lnTo>
                <a:lnTo>
                  <a:pt x="774064" y="1890268"/>
                </a:lnTo>
                <a:lnTo>
                  <a:pt x="1089152" y="1890268"/>
                </a:lnTo>
                <a:lnTo>
                  <a:pt x="1089152" y="1637665"/>
                </a:lnTo>
                <a:lnTo>
                  <a:pt x="0" y="163766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584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164960" y="3119373"/>
            <a:ext cx="2432050" cy="139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Arial"/>
                <a:cs typeface="Arial"/>
              </a:rPr>
              <a:t>Интеграция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latin typeface="Arial"/>
                <a:cs typeface="Arial"/>
              </a:rPr>
              <a:t>Гуманизация</a:t>
            </a:r>
            <a:endParaRPr sz="1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latin typeface="Arial"/>
                <a:cs typeface="Arial"/>
              </a:rPr>
              <a:t>Дифференциация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и  </a:t>
            </a:r>
            <a:r>
              <a:rPr dirty="0" sz="1800" spc="-5">
                <a:latin typeface="Arial"/>
                <a:cs typeface="Arial"/>
              </a:rPr>
              <a:t>индивидуализация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Arial"/>
                <a:cs typeface="Arial"/>
              </a:rPr>
              <a:t>Демократизация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76250"/>
            <a:ext cx="8229600" cy="6000750"/>
          </a:xfrm>
          <a:custGeom>
            <a:avLst/>
            <a:gdLst/>
            <a:ahLst/>
            <a:cxnLst/>
            <a:rect l="l" t="t" r="r" b="b"/>
            <a:pathLst>
              <a:path w="8229600" h="6000750">
                <a:moveTo>
                  <a:pt x="0" y="6000750"/>
                </a:moveTo>
                <a:lnTo>
                  <a:pt x="8229600" y="6000750"/>
                </a:lnTo>
                <a:lnTo>
                  <a:pt x="8229600" y="0"/>
                </a:lnTo>
                <a:lnTo>
                  <a:pt x="0" y="0"/>
                </a:lnTo>
                <a:lnTo>
                  <a:pt x="0" y="6000750"/>
                </a:lnTo>
                <a:close/>
              </a:path>
            </a:pathLst>
          </a:custGeom>
          <a:solidFill>
            <a:srgbClr val="FAE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68450" y="3104895"/>
            <a:ext cx="6007100" cy="743585"/>
          </a:xfrm>
          <a:custGeom>
            <a:avLst/>
            <a:gdLst/>
            <a:ahLst/>
            <a:cxnLst/>
            <a:rect l="l" t="t" r="r" b="b"/>
            <a:pathLst>
              <a:path w="6007100" h="743585">
                <a:moveTo>
                  <a:pt x="5987923" y="0"/>
                </a:moveTo>
                <a:lnTo>
                  <a:pt x="0" y="523874"/>
                </a:lnTo>
                <a:lnTo>
                  <a:pt x="19177" y="743457"/>
                </a:lnTo>
                <a:lnTo>
                  <a:pt x="6007100" y="219455"/>
                </a:lnTo>
                <a:lnTo>
                  <a:pt x="5987923" y="0"/>
                </a:lnTo>
                <a:close/>
              </a:path>
            </a:pathLst>
          </a:custGeom>
          <a:solidFill>
            <a:srgbClr val="ACD6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68450" y="3104895"/>
            <a:ext cx="6007100" cy="743585"/>
          </a:xfrm>
          <a:custGeom>
            <a:avLst/>
            <a:gdLst/>
            <a:ahLst/>
            <a:cxnLst/>
            <a:rect l="l" t="t" r="r" b="b"/>
            <a:pathLst>
              <a:path w="6007100" h="743585">
                <a:moveTo>
                  <a:pt x="0" y="523874"/>
                </a:moveTo>
                <a:lnTo>
                  <a:pt x="5987923" y="0"/>
                </a:lnTo>
                <a:lnTo>
                  <a:pt x="6007100" y="219455"/>
                </a:lnTo>
                <a:lnTo>
                  <a:pt x="19177" y="743457"/>
                </a:lnTo>
                <a:lnTo>
                  <a:pt x="0" y="523874"/>
                </a:lnTo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44752" y="776223"/>
            <a:ext cx="2468880" cy="2400300"/>
          </a:xfrm>
          <a:custGeom>
            <a:avLst/>
            <a:gdLst/>
            <a:ahLst/>
            <a:cxnLst/>
            <a:rect l="l" t="t" r="r" b="b"/>
            <a:pathLst>
              <a:path w="2468879" h="2400300">
                <a:moveTo>
                  <a:pt x="2468880" y="1200150"/>
                </a:moveTo>
                <a:lnTo>
                  <a:pt x="0" y="1200150"/>
                </a:lnTo>
                <a:lnTo>
                  <a:pt x="1234440" y="2400300"/>
                </a:lnTo>
                <a:lnTo>
                  <a:pt x="2468880" y="1200150"/>
                </a:lnTo>
                <a:close/>
              </a:path>
              <a:path w="2468879" h="2400300">
                <a:moveTo>
                  <a:pt x="1851660" y="0"/>
                </a:moveTo>
                <a:lnTo>
                  <a:pt x="617220" y="0"/>
                </a:lnTo>
                <a:lnTo>
                  <a:pt x="617220" y="1200150"/>
                </a:lnTo>
                <a:lnTo>
                  <a:pt x="1851660" y="1200150"/>
                </a:lnTo>
                <a:lnTo>
                  <a:pt x="1851660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44752" y="776223"/>
            <a:ext cx="2468880" cy="2400300"/>
          </a:xfrm>
          <a:custGeom>
            <a:avLst/>
            <a:gdLst/>
            <a:ahLst/>
            <a:cxnLst/>
            <a:rect l="l" t="t" r="r" b="b"/>
            <a:pathLst>
              <a:path w="2468879" h="2400300">
                <a:moveTo>
                  <a:pt x="0" y="1200150"/>
                </a:moveTo>
                <a:lnTo>
                  <a:pt x="617220" y="1200150"/>
                </a:lnTo>
                <a:lnTo>
                  <a:pt x="617220" y="0"/>
                </a:lnTo>
                <a:lnTo>
                  <a:pt x="1851660" y="0"/>
                </a:lnTo>
                <a:lnTo>
                  <a:pt x="1851660" y="1200150"/>
                </a:lnTo>
                <a:lnTo>
                  <a:pt x="2468880" y="1200150"/>
                </a:lnTo>
                <a:lnTo>
                  <a:pt x="1234440" y="2400300"/>
                </a:lnTo>
                <a:lnTo>
                  <a:pt x="0" y="1200150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48098" y="1196466"/>
            <a:ext cx="3577590" cy="1022985"/>
          </a:xfrm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algn="ctr" marL="12700" marR="5080" indent="-1270">
              <a:lnSpc>
                <a:spcPct val="86300"/>
              </a:lnSpc>
              <a:spcBef>
                <a:spcPts val="495"/>
              </a:spcBef>
            </a:pPr>
            <a:r>
              <a:rPr dirty="0" sz="2400">
                <a:latin typeface="Times New Roman"/>
                <a:cs typeface="Times New Roman"/>
              </a:rPr>
              <a:t>Реализация </a:t>
            </a:r>
            <a:r>
              <a:rPr dirty="0" sz="2400" spc="-5">
                <a:latin typeface="Times New Roman"/>
                <a:cs typeface="Times New Roman"/>
              </a:rPr>
              <a:t>особого стиля  </a:t>
            </a:r>
            <a:r>
              <a:rPr dirty="0" sz="2400">
                <a:latin typeface="Times New Roman"/>
                <a:cs typeface="Times New Roman"/>
              </a:rPr>
              <a:t>общения </a:t>
            </a:r>
            <a:r>
              <a:rPr dirty="0" sz="2400" spc="-15">
                <a:latin typeface="Times New Roman"/>
                <a:cs typeface="Times New Roman"/>
              </a:rPr>
              <a:t>педагога,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влияния  </a:t>
            </a:r>
            <a:r>
              <a:rPr dirty="0" sz="2400">
                <a:latin typeface="Times New Roman"/>
                <a:cs typeface="Times New Roman"/>
              </a:rPr>
              <a:t>на </a:t>
            </a:r>
            <a:r>
              <a:rPr dirty="0" sz="2400" spc="5">
                <a:latin typeface="Times New Roman"/>
                <a:cs typeface="Times New Roman"/>
              </a:rPr>
              <a:t>личность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ученика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30367" y="3776598"/>
            <a:ext cx="2468880" cy="2400935"/>
          </a:xfrm>
          <a:custGeom>
            <a:avLst/>
            <a:gdLst/>
            <a:ahLst/>
            <a:cxnLst/>
            <a:rect l="l" t="t" r="r" b="b"/>
            <a:pathLst>
              <a:path w="2468879" h="2400935">
                <a:moveTo>
                  <a:pt x="1851660" y="1200150"/>
                </a:moveTo>
                <a:lnTo>
                  <a:pt x="617220" y="1200150"/>
                </a:lnTo>
                <a:lnTo>
                  <a:pt x="617220" y="2400363"/>
                </a:lnTo>
                <a:lnTo>
                  <a:pt x="1851660" y="2400363"/>
                </a:lnTo>
                <a:lnTo>
                  <a:pt x="1851660" y="1200150"/>
                </a:lnTo>
                <a:close/>
              </a:path>
              <a:path w="2468879" h="2400935">
                <a:moveTo>
                  <a:pt x="1234440" y="0"/>
                </a:moveTo>
                <a:lnTo>
                  <a:pt x="0" y="1200150"/>
                </a:lnTo>
                <a:lnTo>
                  <a:pt x="2468880" y="1200150"/>
                </a:lnTo>
                <a:lnTo>
                  <a:pt x="1234440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30367" y="3776598"/>
            <a:ext cx="2468880" cy="2400935"/>
          </a:xfrm>
          <a:custGeom>
            <a:avLst/>
            <a:gdLst/>
            <a:ahLst/>
            <a:cxnLst/>
            <a:rect l="l" t="t" r="r" b="b"/>
            <a:pathLst>
              <a:path w="2468879" h="2400935">
                <a:moveTo>
                  <a:pt x="0" y="1200150"/>
                </a:moveTo>
                <a:lnTo>
                  <a:pt x="1234440" y="0"/>
                </a:lnTo>
                <a:lnTo>
                  <a:pt x="2468880" y="1200150"/>
                </a:lnTo>
                <a:lnTo>
                  <a:pt x="1851660" y="1200150"/>
                </a:lnTo>
                <a:lnTo>
                  <a:pt x="1851660" y="2400363"/>
                </a:lnTo>
                <a:lnTo>
                  <a:pt x="617220" y="2400363"/>
                </a:lnTo>
                <a:lnTo>
                  <a:pt x="617220" y="1200150"/>
                </a:lnTo>
                <a:lnTo>
                  <a:pt x="0" y="1200150"/>
                </a:lnTo>
                <a:close/>
              </a:path>
            </a:pathLst>
          </a:custGeom>
          <a:ln w="264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96136" y="4141978"/>
            <a:ext cx="3625850" cy="2097405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295910" marR="5080" indent="-283845">
              <a:lnSpc>
                <a:spcPct val="86400"/>
              </a:lnSpc>
              <a:spcBef>
                <a:spcPts val="465"/>
              </a:spcBef>
            </a:pPr>
            <a:r>
              <a:rPr dirty="0" sz="2200">
                <a:latin typeface="Times New Roman"/>
                <a:cs typeface="Times New Roman"/>
              </a:rPr>
              <a:t>(В.А.Петровский)</a:t>
            </a:r>
            <a:r>
              <a:rPr dirty="0" sz="2200" spc="-10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отраженная  </a:t>
            </a:r>
            <a:r>
              <a:rPr dirty="0" sz="2200" spc="-5">
                <a:latin typeface="Times New Roman"/>
                <a:cs typeface="Times New Roman"/>
              </a:rPr>
              <a:t>субъектность педагога  </a:t>
            </a:r>
            <a:r>
              <a:rPr dirty="0" sz="2200">
                <a:latin typeface="Times New Roman"/>
                <a:cs typeface="Times New Roman"/>
              </a:rPr>
              <a:t>определённым </a:t>
            </a:r>
            <a:r>
              <a:rPr dirty="0" sz="2200" spc="-10">
                <a:latin typeface="Times New Roman"/>
                <a:cs typeface="Times New Roman"/>
              </a:rPr>
              <a:t>образом  формирует его </a:t>
            </a:r>
            <a:r>
              <a:rPr dirty="0" sz="2200" spc="-5">
                <a:latin typeface="Times New Roman"/>
                <a:cs typeface="Times New Roman"/>
              </a:rPr>
              <a:t>позиции</a:t>
            </a:r>
            <a:r>
              <a:rPr dirty="0" sz="2200" spc="-80">
                <a:latin typeface="Times New Roman"/>
                <a:cs typeface="Times New Roman"/>
              </a:rPr>
              <a:t> </a:t>
            </a:r>
            <a:r>
              <a:rPr dirty="0" sz="2200" spc="5">
                <a:latin typeface="Times New Roman"/>
                <a:cs typeface="Times New Roman"/>
              </a:rPr>
              <a:t>и</a:t>
            </a:r>
            <a:endParaRPr sz="2200">
              <a:latin typeface="Times New Roman"/>
              <a:cs typeface="Times New Roman"/>
            </a:endParaRPr>
          </a:p>
          <a:p>
            <a:pPr algn="ctr" marL="610235" marR="606425">
              <a:lnSpc>
                <a:spcPct val="86000"/>
              </a:lnSpc>
              <a:spcBef>
                <a:spcPts val="10"/>
              </a:spcBef>
            </a:pPr>
            <a:r>
              <a:rPr dirty="0" sz="2200" spc="-20">
                <a:latin typeface="Times New Roman"/>
                <a:cs typeface="Times New Roman"/>
              </a:rPr>
              <a:t>взгляды </a:t>
            </a:r>
            <a:r>
              <a:rPr dirty="0" sz="2200">
                <a:latin typeface="Times New Roman"/>
                <a:cs typeface="Times New Roman"/>
              </a:rPr>
              <a:t>на</a:t>
            </a:r>
            <a:r>
              <a:rPr dirty="0" sz="2200" spc="-8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характер  взаимодействия </a:t>
            </a:r>
            <a:r>
              <a:rPr dirty="0" sz="2200">
                <a:latin typeface="Times New Roman"/>
                <a:cs typeface="Times New Roman"/>
              </a:rPr>
              <a:t>с  </a:t>
            </a:r>
            <a:r>
              <a:rPr dirty="0" sz="2200" spc="-10">
                <a:latin typeface="Times New Roman"/>
                <a:cs typeface="Times New Roman"/>
              </a:rPr>
              <a:t>обучающимися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64336" y="3115055"/>
            <a:ext cx="7211567" cy="725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87627" y="3140964"/>
            <a:ext cx="7128764" cy="64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87627" y="3140964"/>
            <a:ext cx="7129145" cy="640080"/>
          </a:xfrm>
          <a:custGeom>
            <a:avLst/>
            <a:gdLst/>
            <a:ahLst/>
            <a:cxnLst/>
            <a:rect l="l" t="t" r="r" b="b"/>
            <a:pathLst>
              <a:path w="7129145" h="640079">
                <a:moveTo>
                  <a:pt x="0" y="640080"/>
                </a:moveTo>
                <a:lnTo>
                  <a:pt x="7128764" y="640080"/>
                </a:lnTo>
                <a:lnTo>
                  <a:pt x="7128764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073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87627" y="3136264"/>
            <a:ext cx="0" cy="667385"/>
          </a:xfrm>
          <a:custGeom>
            <a:avLst/>
            <a:gdLst/>
            <a:ahLst/>
            <a:cxnLst/>
            <a:rect l="l" t="t" r="r" b="b"/>
            <a:pathLst>
              <a:path w="0" h="667385">
                <a:moveTo>
                  <a:pt x="0" y="0"/>
                </a:moveTo>
                <a:lnTo>
                  <a:pt x="0" y="667004"/>
                </a:lnTo>
              </a:path>
            </a:pathLst>
          </a:custGeom>
          <a:ln w="9525">
            <a:solidFill>
              <a:srgbClr val="C0CE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16468" y="3136264"/>
            <a:ext cx="0" cy="667385"/>
          </a:xfrm>
          <a:custGeom>
            <a:avLst/>
            <a:gdLst/>
            <a:ahLst/>
            <a:cxnLst/>
            <a:rect l="l" t="t" r="r" b="b"/>
            <a:pathLst>
              <a:path w="0" h="667385">
                <a:moveTo>
                  <a:pt x="0" y="0"/>
                </a:moveTo>
                <a:lnTo>
                  <a:pt x="0" y="667004"/>
                </a:lnTo>
              </a:path>
            </a:pathLst>
          </a:custGeom>
          <a:ln w="9525">
            <a:solidFill>
              <a:srgbClr val="C0CE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82865" y="3140964"/>
            <a:ext cx="7138670" cy="0"/>
          </a:xfrm>
          <a:custGeom>
            <a:avLst/>
            <a:gdLst/>
            <a:ahLst/>
            <a:cxnLst/>
            <a:rect l="l" t="t" r="r" b="b"/>
            <a:pathLst>
              <a:path w="7138670" h="0">
                <a:moveTo>
                  <a:pt x="0" y="0"/>
                </a:moveTo>
                <a:lnTo>
                  <a:pt x="7138301" y="0"/>
                </a:lnTo>
              </a:path>
            </a:pathLst>
          </a:custGeom>
          <a:ln w="9525">
            <a:solidFill>
              <a:srgbClr val="C0CE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82865" y="3781044"/>
            <a:ext cx="7138670" cy="0"/>
          </a:xfrm>
          <a:custGeom>
            <a:avLst/>
            <a:gdLst/>
            <a:ahLst/>
            <a:cxnLst/>
            <a:rect l="l" t="t" r="r" b="b"/>
            <a:pathLst>
              <a:path w="7138670" h="0">
                <a:moveTo>
                  <a:pt x="0" y="0"/>
                </a:moveTo>
                <a:lnTo>
                  <a:pt x="7138301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92390" y="3169411"/>
            <a:ext cx="71196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6995" marR="43434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Диалогичность.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Акцент на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развитии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личности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процессе 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освоении 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культуры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404702"/>
            <a:ext cx="8785225" cy="6336665"/>
          </a:xfrm>
          <a:custGeom>
            <a:avLst/>
            <a:gdLst/>
            <a:ahLst/>
            <a:cxnLst/>
            <a:rect l="l" t="t" r="r" b="b"/>
            <a:pathLst>
              <a:path w="8785225" h="6336665">
                <a:moveTo>
                  <a:pt x="0" y="6336665"/>
                </a:moveTo>
                <a:lnTo>
                  <a:pt x="8784971" y="6336665"/>
                </a:lnTo>
                <a:lnTo>
                  <a:pt x="8784971" y="0"/>
                </a:lnTo>
                <a:lnTo>
                  <a:pt x="0" y="0"/>
                </a:lnTo>
                <a:lnTo>
                  <a:pt x="0" y="6336665"/>
                </a:lnTo>
                <a:close/>
              </a:path>
            </a:pathLst>
          </a:custGeom>
          <a:solidFill>
            <a:srgbClr val="FCF1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8267" y="428701"/>
            <a:ext cx="437959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>
                <a:latin typeface="Times New Roman"/>
                <a:cs typeface="Times New Roman"/>
              </a:rPr>
              <a:t>Ориентир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Times New Roman"/>
                <a:cs typeface="Times New Roman"/>
              </a:rPr>
              <a:t>человекосообразность </a:t>
            </a:r>
            <a:r>
              <a:rPr dirty="0" sz="2400">
                <a:latin typeface="Times New Roman"/>
                <a:cs typeface="Times New Roman"/>
              </a:rPr>
              <a:t>в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единстве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0234" y="794765"/>
            <a:ext cx="2877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природосообразности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7605" y="1196721"/>
            <a:ext cx="3384334" cy="1368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7605" y="1196721"/>
            <a:ext cx="3384550" cy="1368425"/>
          </a:xfrm>
          <a:custGeom>
            <a:avLst/>
            <a:gdLst/>
            <a:ahLst/>
            <a:cxnLst/>
            <a:rect l="l" t="t" r="r" b="b"/>
            <a:pathLst>
              <a:path w="3384550" h="1368425">
                <a:moveTo>
                  <a:pt x="0" y="479170"/>
                </a:moveTo>
                <a:lnTo>
                  <a:pt x="1521117" y="479170"/>
                </a:lnTo>
                <a:lnTo>
                  <a:pt x="1521117" y="342011"/>
                </a:lnTo>
                <a:lnTo>
                  <a:pt x="1350175" y="342011"/>
                </a:lnTo>
                <a:lnTo>
                  <a:pt x="1692186" y="0"/>
                </a:lnTo>
                <a:lnTo>
                  <a:pt x="2034197" y="342011"/>
                </a:lnTo>
                <a:lnTo>
                  <a:pt x="1863255" y="342011"/>
                </a:lnTo>
                <a:lnTo>
                  <a:pt x="1863255" y="479170"/>
                </a:lnTo>
                <a:lnTo>
                  <a:pt x="3384334" y="479170"/>
                </a:lnTo>
                <a:lnTo>
                  <a:pt x="3384334" y="1368170"/>
                </a:lnTo>
                <a:lnTo>
                  <a:pt x="0" y="1368170"/>
                </a:lnTo>
                <a:lnTo>
                  <a:pt x="0" y="479170"/>
                </a:lnTo>
                <a:close/>
              </a:path>
            </a:pathLst>
          </a:custGeom>
          <a:ln w="9525">
            <a:solidFill>
              <a:srgbClr val="04DF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82167" y="1690827"/>
            <a:ext cx="283019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Arial"/>
                <a:cs typeface="Arial"/>
              </a:rPr>
              <a:t>Соответствие </a:t>
            </a:r>
            <a:r>
              <a:rPr dirty="0" sz="1800" spc="-5">
                <a:latin typeface="Arial"/>
                <a:cs typeface="Arial"/>
              </a:rPr>
              <a:t>содержания  </a:t>
            </a:r>
            <a:r>
              <a:rPr dirty="0" sz="1800" spc="-10">
                <a:latin typeface="Arial"/>
                <a:cs typeface="Arial"/>
              </a:rPr>
              <a:t>образования </a:t>
            </a:r>
            <a:r>
              <a:rPr dirty="0" sz="1800" spc="-20">
                <a:latin typeface="Arial"/>
                <a:cs typeface="Arial"/>
              </a:rPr>
              <a:t>модели  </a:t>
            </a:r>
            <a:r>
              <a:rPr dirty="0" sz="1800" spc="-30">
                <a:latin typeface="Arial"/>
                <a:cs typeface="Arial"/>
              </a:rPr>
              <a:t>культуры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99990" y="1196721"/>
            <a:ext cx="4248531" cy="1440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99990" y="1196721"/>
            <a:ext cx="4248785" cy="1440180"/>
          </a:xfrm>
          <a:custGeom>
            <a:avLst/>
            <a:gdLst/>
            <a:ahLst/>
            <a:cxnLst/>
            <a:rect l="l" t="t" r="r" b="b"/>
            <a:pathLst>
              <a:path w="4248784" h="1440180">
                <a:moveTo>
                  <a:pt x="0" y="504443"/>
                </a:moveTo>
                <a:lnTo>
                  <a:pt x="1944243" y="504443"/>
                </a:lnTo>
                <a:lnTo>
                  <a:pt x="1944243" y="360044"/>
                </a:lnTo>
                <a:lnTo>
                  <a:pt x="1764157" y="360044"/>
                </a:lnTo>
                <a:lnTo>
                  <a:pt x="2124202" y="0"/>
                </a:lnTo>
                <a:lnTo>
                  <a:pt x="2484247" y="360044"/>
                </a:lnTo>
                <a:lnTo>
                  <a:pt x="2304288" y="360044"/>
                </a:lnTo>
                <a:lnTo>
                  <a:pt x="2304288" y="504443"/>
                </a:lnTo>
                <a:lnTo>
                  <a:pt x="4248531" y="504443"/>
                </a:lnTo>
                <a:lnTo>
                  <a:pt x="4248531" y="1440179"/>
                </a:lnTo>
                <a:lnTo>
                  <a:pt x="0" y="1440179"/>
                </a:lnTo>
                <a:lnTo>
                  <a:pt x="0" y="504443"/>
                </a:lnTo>
                <a:close/>
              </a:path>
            </a:pathLst>
          </a:custGeom>
          <a:ln w="9525">
            <a:solidFill>
              <a:srgbClr val="F5C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22672" y="1739646"/>
            <a:ext cx="400050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817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Arial"/>
                <a:cs typeface="Arial"/>
              </a:rPr>
              <a:t>Соответствие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содержания</a:t>
            </a:r>
            <a:endParaRPr sz="18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800" spc="-15">
                <a:latin typeface="Arial"/>
                <a:cs typeface="Arial"/>
              </a:rPr>
              <a:t>образовательной </a:t>
            </a:r>
            <a:r>
              <a:rPr dirty="0" sz="1800" spc="-5">
                <a:latin typeface="Arial"/>
                <a:cs typeface="Arial"/>
              </a:rPr>
              <a:t>структуре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личности  и </a:t>
            </a:r>
            <a:r>
              <a:rPr dirty="0" sz="1800" spc="5">
                <a:latin typeface="Arial"/>
                <a:cs typeface="Arial"/>
              </a:rPr>
              <a:t>логике </a:t>
            </a:r>
            <a:r>
              <a:rPr dirty="0" sz="1800" spc="-5">
                <a:latin typeface="Arial"/>
                <a:cs typeface="Arial"/>
              </a:rPr>
              <a:t>развития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субъекта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08661" y="2774569"/>
          <a:ext cx="8841105" cy="3757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9835"/>
                <a:gridCol w="3390900"/>
                <a:gridCol w="2940685"/>
              </a:tblGrid>
              <a:tr h="67119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Структура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компетентности</a:t>
                      </a:r>
                      <a:r>
                        <a:rPr dirty="0" sz="1400" spc="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педагога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Структура опыта</a:t>
                      </a:r>
                      <a:r>
                        <a:rPr dirty="0" sz="1800" spc="1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(СО)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Структура</a:t>
                      </a:r>
                      <a:r>
                        <a:rPr dirty="0" sz="1800" spc="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личности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Мотивационная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800" spc="-40">
                          <a:latin typeface="Arial"/>
                          <a:cs typeface="Arial"/>
                        </a:rPr>
                        <a:t>«ХОЧУ»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Эмоционально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ценностое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отношение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Аффектно -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волевая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Теоретическая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«МОГУ»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знания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когнитивная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99123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5">
                          <a:latin typeface="Arial"/>
                          <a:cs typeface="Arial"/>
                        </a:rPr>
                        <a:t>Технологическая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«ДЕЛАЮ»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0020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Опыт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осуществления  известных 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способов 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деятельности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13963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Действенно-  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пра</a:t>
                      </a:r>
                      <a:r>
                        <a:rPr dirty="0" sz="1800" spc="25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ич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е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800" spc="50">
                          <a:latin typeface="Arial"/>
                          <a:cs typeface="Arial"/>
                        </a:rPr>
                        <a:t>к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35">
                          <a:latin typeface="Arial"/>
                          <a:cs typeface="Arial"/>
                        </a:rPr>
                        <a:t>Результативная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«ПОЛУЧАЮ»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Опыт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творческой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деятельности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Рефлексивно-творческая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76630"/>
            <a:ext cx="8229600" cy="6000750"/>
          </a:xfrm>
          <a:custGeom>
            <a:avLst/>
            <a:gdLst/>
            <a:ahLst/>
            <a:cxnLst/>
            <a:rect l="l" t="t" r="r" b="b"/>
            <a:pathLst>
              <a:path w="8229600" h="6000750">
                <a:moveTo>
                  <a:pt x="0" y="6000369"/>
                </a:moveTo>
                <a:lnTo>
                  <a:pt x="8229600" y="6000369"/>
                </a:lnTo>
                <a:lnTo>
                  <a:pt x="8229600" y="0"/>
                </a:lnTo>
                <a:lnTo>
                  <a:pt x="0" y="0"/>
                </a:lnTo>
                <a:lnTo>
                  <a:pt x="0" y="6000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6244" y="848309"/>
            <a:ext cx="7582534" cy="4782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632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Назначение фасилитативной педагогики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выявление закономерностей взаимосвязанной 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деятельности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педагога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обучающегося.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0B6FC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30B6F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Эффекты: </a:t>
            </a:r>
            <a:r>
              <a:rPr dirty="0" sz="2400" spc="-5" b="1">
                <a:solidFill>
                  <a:srgbClr val="FFFF00"/>
                </a:solidFill>
                <a:latin typeface="Arial"/>
                <a:cs typeface="Arial"/>
              </a:rPr>
              <a:t>развитие, со-развитие,</a:t>
            </a:r>
            <a:r>
              <a:rPr dirty="0" sz="2400" spc="16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00"/>
                </a:solidFill>
                <a:latin typeface="Arial"/>
                <a:cs typeface="Arial"/>
              </a:rPr>
              <a:t>саморазвитие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взаимодействующих</a:t>
            </a:r>
            <a:r>
              <a:rPr dirty="0" sz="2400" spc="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субъектов.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30B6F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Сущность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педагогической фасилитации</a:t>
            </a:r>
            <a:r>
              <a:rPr dirty="0" sz="2400" spc="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гармонизация взаимосвязанной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деятельности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преподавания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учения.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162560">
              <a:lnSpc>
                <a:spcPct val="100000"/>
              </a:lnSpc>
              <a:buClr>
                <a:srgbClr val="30B6FC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Средства: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помощь,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поддержка, сопровождение 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самостоятельного осмысленного учения.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502" y="116586"/>
            <a:ext cx="1762125" cy="446405"/>
          </a:xfrm>
          <a:custGeom>
            <a:avLst/>
            <a:gdLst/>
            <a:ahLst/>
            <a:cxnLst/>
            <a:rect l="l" t="t" r="r" b="b"/>
            <a:pathLst>
              <a:path w="1762125" h="446405">
                <a:moveTo>
                  <a:pt x="0" y="445896"/>
                </a:moveTo>
                <a:lnTo>
                  <a:pt x="1761617" y="445896"/>
                </a:lnTo>
                <a:lnTo>
                  <a:pt x="1761617" y="0"/>
                </a:lnTo>
                <a:lnTo>
                  <a:pt x="0" y="0"/>
                </a:lnTo>
                <a:lnTo>
                  <a:pt x="0" y="445896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69185" y="116586"/>
            <a:ext cx="3886200" cy="446405"/>
          </a:xfrm>
          <a:custGeom>
            <a:avLst/>
            <a:gdLst/>
            <a:ahLst/>
            <a:cxnLst/>
            <a:rect l="l" t="t" r="r" b="b"/>
            <a:pathLst>
              <a:path w="3886200" h="446405">
                <a:moveTo>
                  <a:pt x="0" y="445896"/>
                </a:moveTo>
                <a:lnTo>
                  <a:pt x="3886200" y="445896"/>
                </a:lnTo>
                <a:lnTo>
                  <a:pt x="3886200" y="0"/>
                </a:lnTo>
                <a:lnTo>
                  <a:pt x="0" y="0"/>
                </a:lnTo>
                <a:lnTo>
                  <a:pt x="0" y="445896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55259" y="116586"/>
            <a:ext cx="3388995" cy="446405"/>
          </a:xfrm>
          <a:custGeom>
            <a:avLst/>
            <a:gdLst/>
            <a:ahLst/>
            <a:cxnLst/>
            <a:rect l="l" t="t" r="r" b="b"/>
            <a:pathLst>
              <a:path w="3388995" h="446405">
                <a:moveTo>
                  <a:pt x="0" y="445896"/>
                </a:moveTo>
                <a:lnTo>
                  <a:pt x="3388741" y="445896"/>
                </a:lnTo>
                <a:lnTo>
                  <a:pt x="3388741" y="0"/>
                </a:lnTo>
                <a:lnTo>
                  <a:pt x="0" y="0"/>
                </a:lnTo>
                <a:lnTo>
                  <a:pt x="0" y="445896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152" y="110236"/>
          <a:ext cx="9055735" cy="6731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1489"/>
                <a:gridCol w="2301240"/>
                <a:gridCol w="647064"/>
                <a:gridCol w="936625"/>
                <a:gridCol w="1004569"/>
                <a:gridCol w="286384"/>
                <a:gridCol w="2095500"/>
              </a:tblGrid>
              <a:tr h="4838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Образование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0B6F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Реактивное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0B6F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Спонтанное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0B6F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5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Концепции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авторитарная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манипулятивная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фасилитативная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211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Парадигма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ЗУН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9060" marR="13881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з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апом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л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, 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сделал,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забыл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40">
                          <a:latin typeface="Arial"/>
                          <a:cs typeface="Arial"/>
                        </a:rPr>
                        <a:t>Три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«П»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just" marL="1312545" marR="70485" indent="22542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По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я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ь 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П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ро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ь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Принять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7121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5">
                          <a:latin typeface="Arial"/>
                          <a:cs typeface="Arial"/>
                        </a:rPr>
                        <a:t>Способы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управления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5">
                          <a:latin typeface="Arial"/>
                          <a:cs typeface="Arial"/>
                        </a:rPr>
                        <a:t>Традиционное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воздействие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Со-управлени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взаимодействие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Самоуправление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самовоздействие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</a:tr>
              <a:tr h="98361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технологии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6229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114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ра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дици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нн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ый 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подход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Личностно-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ориентированный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подход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01600" marR="5238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Личностно- 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д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ея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е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ль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тн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ый 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подход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7889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Управляемые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процессы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9709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обучение 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с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п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ие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развитие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9060" marR="12566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Взаимо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 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обучение 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сп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ие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развитие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01600" marR="10477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5">
                          <a:latin typeface="Arial"/>
                          <a:cs typeface="Arial"/>
                        </a:rPr>
                        <a:t>Само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 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обучение 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о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сп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т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а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н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ие 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развитие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767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Алгоритмы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жёсткие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ситуативные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спонтанные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8361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50">
                          <a:latin typeface="Arial"/>
                          <a:cs typeface="Arial"/>
                        </a:rPr>
                        <a:t>Результат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Адаптация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субъекта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Интеграция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личности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Индивидуализация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(индивидуальности)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  <dc:title>Презентация PowerPoint</dc:title>
  <dcterms:created xsi:type="dcterms:W3CDTF">2018-03-01T08:09:47Z</dcterms:created>
  <dcterms:modified xsi:type="dcterms:W3CDTF">2018-03-01T08:09:47Z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2018-03-01T00:00:00Z</vt:filetime>
  </property>
</Properties>
</file>