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58" r:id="rId5"/>
    <p:sldId id="262" r:id="rId6"/>
    <p:sldId id="27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A7E575-D752-4AEC-8518-73C597F001B7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0F697D0-B3DC-4405-ABDE-5BA5B09B2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52500"/>
            <a:ext cx="8064896" cy="13620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величины и их измерений. Точность и погрешность измерений. Международная система единиц.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2708920"/>
            <a:ext cx="6120680" cy="31683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Раздел 1.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Физика и физические методы изучения природы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№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физики МБОУ АСОШ № 3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Ряховская Н.В.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ВВК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izmerinieVt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592288" cy="244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6_j0232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301208"/>
            <a:ext cx="3335965" cy="13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4E23B-6F73-448F-9F02-E8851A3B126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CC0000"/>
                </a:solidFill>
              </a:rPr>
              <a:t>2.Определите цену деления физических приборов</a:t>
            </a:r>
          </a:p>
        </p:txBody>
      </p:sp>
      <p:pic>
        <p:nvPicPr>
          <p:cNvPr id="4100" name="Picture 4" descr="46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429000"/>
            <a:ext cx="16637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v_e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500438"/>
            <a:ext cx="1727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er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88" y="1647825"/>
            <a:ext cx="16557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tb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500438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fLyMCX6Yu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1557338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mensur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628775"/>
            <a:ext cx="1619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nch10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373688"/>
            <a:ext cx="84709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measuring-glass_medium"/>
          <p:cNvPicPr>
            <a:picLocks noChangeAspect="1" noChangeArrowheads="1"/>
          </p:cNvPicPr>
          <p:nvPr/>
        </p:nvPicPr>
        <p:blipFill>
          <a:blip r:embed="rId9" cstate="print"/>
          <a:srcRect l="21597" t="18898" r="26997" b="18898"/>
          <a:stretch>
            <a:fillRect/>
          </a:stretch>
        </p:blipFill>
        <p:spPr bwMode="auto">
          <a:xfrm>
            <a:off x="6877050" y="1557338"/>
            <a:ext cx="1714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 descr="161000big"/>
          <p:cNvPicPr>
            <a:picLocks noChangeAspect="1" noChangeArrowheads="1"/>
          </p:cNvPicPr>
          <p:nvPr/>
        </p:nvPicPr>
        <p:blipFill>
          <a:blip r:embed="rId10" cstate="print"/>
          <a:srcRect l="13124" t="13330" r="13124" b="13330"/>
          <a:stretch>
            <a:fillRect/>
          </a:stretch>
        </p:blipFill>
        <p:spPr bwMode="auto">
          <a:xfrm>
            <a:off x="4932363" y="350043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54ACC-7C4F-44EA-A683-A6122C1331C0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5225" cy="10668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C0000"/>
                </a:solidFill>
              </a:rPr>
              <a:t>Точность и погрешность измерений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764704"/>
            <a:ext cx="89646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CC0000"/>
                </a:solidFill>
              </a:rPr>
              <a:t>Погрешность измерения</a:t>
            </a:r>
            <a:r>
              <a:rPr lang="ru-RU" sz="2400" b="1" i="1" dirty="0">
                <a:solidFill>
                  <a:srgbClr val="006600"/>
                </a:solidFill>
              </a:rPr>
              <a:t> – </a:t>
            </a:r>
            <a:r>
              <a:rPr lang="ru-RU" sz="2000" b="1" i="1" dirty="0">
                <a:solidFill>
                  <a:srgbClr val="006600"/>
                </a:solidFill>
              </a:rPr>
              <a:t>неточность, допускаемая при измерении.  (Не может быть больше цены деления измерительного прибора</a:t>
            </a:r>
          </a:p>
          <a:p>
            <a:endParaRPr lang="ru-RU" sz="2000" b="1" i="1" dirty="0">
              <a:solidFill>
                <a:srgbClr val="006600"/>
              </a:solidFill>
            </a:endParaRPr>
          </a:p>
          <a:p>
            <a:r>
              <a:rPr lang="ru-RU" sz="2000" b="1" i="1" dirty="0">
                <a:solidFill>
                  <a:srgbClr val="006600"/>
                </a:solidFill>
              </a:rPr>
              <a:t>Погрешность измерения, как правило, = половине цены деления прибора</a:t>
            </a:r>
          </a:p>
        </p:txBody>
      </p:sp>
      <p:pic>
        <p:nvPicPr>
          <p:cNvPr id="11271" name="Picture 7" descr="f1"/>
          <p:cNvPicPr>
            <a:picLocks noChangeAspect="1" noChangeArrowheads="1"/>
          </p:cNvPicPr>
          <p:nvPr/>
        </p:nvPicPr>
        <p:blipFill>
          <a:blip r:embed="rId2" cstate="print"/>
          <a:srcRect l="57904" t="4987" r="5264" b="4987"/>
          <a:stretch>
            <a:fillRect/>
          </a:stretch>
        </p:blipFill>
        <p:spPr bwMode="auto">
          <a:xfrm>
            <a:off x="539750" y="3141663"/>
            <a:ext cx="12588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7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213100"/>
            <a:ext cx="1257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051050" y="3213100"/>
            <a:ext cx="511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Определите точность измерения мензурок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051050" y="3716338"/>
            <a:ext cx="2160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Ц.Д.= 10 мл</a:t>
            </a:r>
          </a:p>
          <a:p>
            <a:r>
              <a:rPr lang="en-US" b="1">
                <a:cs typeface="Arial" charset="0"/>
              </a:rPr>
              <a:t>∆L</a:t>
            </a:r>
            <a:r>
              <a:rPr lang="ru-RU" b="1"/>
              <a:t> = 10 : 2 = </a:t>
            </a:r>
            <a:r>
              <a:rPr lang="en-US" b="1"/>
              <a:t>5 </a:t>
            </a:r>
            <a:r>
              <a:rPr lang="ru-RU" b="1"/>
              <a:t>мл</a:t>
            </a:r>
          </a:p>
          <a:p>
            <a:r>
              <a:rPr lang="ru-RU" b="1"/>
              <a:t>Если </a:t>
            </a:r>
            <a:r>
              <a:rPr lang="en-US" b="1"/>
              <a:t>V</a:t>
            </a:r>
            <a:r>
              <a:rPr lang="ru-RU" b="1"/>
              <a:t> = 30 мл</a:t>
            </a:r>
          </a:p>
          <a:p>
            <a:r>
              <a:rPr lang="ru-RU" b="1"/>
              <a:t>то результат записывают так:</a:t>
            </a:r>
          </a:p>
          <a:p>
            <a:r>
              <a:rPr lang="en-US" b="1"/>
              <a:t>V = (30</a:t>
            </a:r>
            <a:r>
              <a:rPr lang="ru-RU" b="1"/>
              <a:t> </a:t>
            </a:r>
            <a:r>
              <a:rPr lang="en-US" b="1">
                <a:cs typeface="Arial" charset="0"/>
              </a:rPr>
              <a:t>±</a:t>
            </a:r>
            <a:r>
              <a:rPr lang="en-US" b="1"/>
              <a:t>5) </a:t>
            </a:r>
            <a:r>
              <a:rPr lang="ru-RU" b="1"/>
              <a:t>мл</a:t>
            </a:r>
          </a:p>
          <a:p>
            <a:r>
              <a:rPr lang="ru-RU" b="1"/>
              <a:t>           </a:t>
            </a:r>
          </a:p>
          <a:p>
            <a:endParaRPr lang="ru-RU" b="1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500563" y="3716338"/>
            <a:ext cx="30241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Ц.Д. = (250-150):10=10 мл</a:t>
            </a:r>
          </a:p>
          <a:p>
            <a:r>
              <a:rPr lang="en-US" b="1">
                <a:cs typeface="Arial" charset="0"/>
              </a:rPr>
              <a:t>∆</a:t>
            </a:r>
            <a:r>
              <a:rPr lang="en-US" b="1"/>
              <a:t>L = 1</a:t>
            </a:r>
            <a:r>
              <a:rPr lang="ru-RU" b="1"/>
              <a:t>0:2 = 5 мл</a:t>
            </a:r>
          </a:p>
          <a:p>
            <a:r>
              <a:rPr lang="ru-RU" b="1"/>
              <a:t>Пусть </a:t>
            </a:r>
            <a:r>
              <a:rPr lang="en-US" b="1"/>
              <a:t>V = 170 </a:t>
            </a:r>
            <a:r>
              <a:rPr lang="ru-RU" b="1"/>
              <a:t>мл</a:t>
            </a:r>
          </a:p>
          <a:p>
            <a:r>
              <a:rPr lang="ru-RU" b="1"/>
              <a:t>Результат:</a:t>
            </a:r>
          </a:p>
          <a:p>
            <a:r>
              <a:rPr lang="en-US" b="1"/>
              <a:t>V = (170 </a:t>
            </a:r>
            <a:r>
              <a:rPr lang="en-US" b="1">
                <a:cs typeface="Arial" charset="0"/>
              </a:rPr>
              <a:t>±</a:t>
            </a:r>
            <a:r>
              <a:rPr lang="en-US" b="1"/>
              <a:t> </a:t>
            </a:r>
            <a:r>
              <a:rPr lang="ru-RU" b="1"/>
              <a:t>5) мл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124075" y="5608638"/>
            <a:ext cx="453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C0000"/>
                </a:solidFill>
              </a:rPr>
              <a:t>Чем меньше цена деления, тем больше точность измерений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  <p:bldP spid="11274" grpId="0"/>
      <p:bldP spid="11275" grpId="0"/>
      <p:bldP spid="11276" grpId="0"/>
      <p:bldP spid="112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9955DE-E900-445F-8656-D8429E4F168C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объёма </a:t>
            </a:r>
            <a:b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мензурки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346825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Определить единицу измерения величины (обычно указана вверху шкалы)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Определить цену деления мензурки           Ц.Д. = (170 -120) : 5 = 10 мл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Определить объем жидкости с учетом цены деления.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</a:t>
            </a:r>
            <a:r>
              <a:rPr lang="en-US" sz="2000" smtClean="0"/>
              <a:t>V </a:t>
            </a:r>
            <a:r>
              <a:rPr lang="ru-RU" sz="2000" smtClean="0"/>
              <a:t>= 170 мл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2000" smtClean="0"/>
              <a:t>Определите погрешность измерения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cs typeface="Arial" charset="0"/>
              </a:rPr>
              <a:t>         ∆</a:t>
            </a:r>
            <a:r>
              <a:rPr lang="en-US" sz="2000" smtClean="0">
                <a:cs typeface="Arial" charset="0"/>
              </a:rPr>
              <a:t>L</a:t>
            </a:r>
            <a:r>
              <a:rPr lang="ru-RU" sz="2000" smtClean="0">
                <a:cs typeface="Arial" charset="0"/>
              </a:rPr>
              <a:t>=10 </a:t>
            </a:r>
            <a:r>
              <a:rPr lang="en-US" sz="2000" smtClean="0">
                <a:cs typeface="Arial" charset="0"/>
              </a:rPr>
              <a:t>: 2 = 5 </a:t>
            </a:r>
            <a:r>
              <a:rPr lang="ru-RU" sz="2000" smtClean="0">
                <a:cs typeface="Arial" charset="0"/>
              </a:rPr>
              <a:t>мл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cs typeface="Arial" charset="0"/>
              </a:rPr>
              <a:t>5.      Запишем ответ в виде </a:t>
            </a:r>
            <a:r>
              <a:rPr lang="en-US" sz="2000" smtClean="0">
                <a:cs typeface="Arial" charset="0"/>
              </a:rPr>
              <a:t>V = </a:t>
            </a:r>
            <a:r>
              <a:rPr lang="ru-RU" sz="2000" smtClean="0">
                <a:cs typeface="Arial" charset="0"/>
              </a:rPr>
              <a:t>(170 </a:t>
            </a:r>
            <a:r>
              <a:rPr lang="en-US" sz="2000" smtClean="0">
                <a:cs typeface="Arial" charset="0"/>
              </a:rPr>
              <a:t>±</a:t>
            </a:r>
            <a:r>
              <a:rPr lang="ru-RU" sz="2000" smtClean="0">
                <a:cs typeface="Arial" charset="0"/>
              </a:rPr>
              <a:t> 5) мл</a:t>
            </a:r>
            <a:endParaRPr lang="en-US" sz="2000" smtClean="0"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</a:t>
            </a:r>
            <a:r>
              <a:rPr lang="ru-RU" sz="2000" smtClean="0">
                <a:solidFill>
                  <a:srgbClr val="006600"/>
                </a:solidFill>
              </a:rPr>
              <a:t>При определении цены деления внимательно посмотрите на уровень жидкости: вы видите двойную линию? Отмечать уровень нужно по нижней линии. Глаз должен быть на уровне жидкости. Мензурка должна стоять на столе.</a:t>
            </a:r>
          </a:p>
        </p:txBody>
      </p:sp>
      <p:pic>
        <p:nvPicPr>
          <p:cNvPr id="5124" name="Picture 4" descr="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17272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39489-7857-411D-97CF-5388761F1EAF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цену деления мензурок, погрешность измерения  и объем жидкости </a:t>
            </a:r>
          </a:p>
        </p:txBody>
      </p:sp>
      <p:pic>
        <p:nvPicPr>
          <p:cNvPr id="7172" name="Picture 4" descr="08b-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76475"/>
            <a:ext cx="76327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E0CD0E-C185-4384-997A-C17CFD3925A9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CC0000"/>
                </a:solidFill>
              </a:rPr>
              <a:t>Решите задачу: определите объем тела с помощью мензурки</a:t>
            </a:r>
          </a:p>
        </p:txBody>
      </p:sp>
      <p:pic>
        <p:nvPicPr>
          <p:cNvPr id="10244" name="Picture 4" descr="pri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37449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izmerinieVte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40322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5C211-3C8C-4815-905C-04F65DB0360D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>
                <a:solidFill>
                  <a:srgbClr val="CC0000"/>
                </a:solidFill>
              </a:rPr>
              <a:t>Определение размеров малых тел способом рядов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600200"/>
            <a:ext cx="3097213" cy="4781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i="1" smtClean="0">
                <a:solidFill>
                  <a:srgbClr val="CC0000"/>
                </a:solidFill>
              </a:rPr>
              <a:t>Таким способом</a:t>
            </a:r>
          </a:p>
          <a:p>
            <a:pPr algn="ctr" eaLnBrk="1" hangingPunct="1">
              <a:buFontTx/>
              <a:buNone/>
            </a:pPr>
            <a:r>
              <a:rPr lang="ru-RU" sz="2400" b="1" i="1" smtClean="0">
                <a:solidFill>
                  <a:srgbClr val="CC0000"/>
                </a:solidFill>
              </a:rPr>
              <a:t>можно</a:t>
            </a:r>
          </a:p>
          <a:p>
            <a:pPr algn="ctr" eaLnBrk="1" hangingPunct="1">
              <a:buFontTx/>
              <a:buNone/>
            </a:pPr>
            <a:r>
              <a:rPr lang="ru-RU" sz="2400" b="1" i="1" smtClean="0">
                <a:solidFill>
                  <a:srgbClr val="CC0000"/>
                </a:solidFill>
              </a:rPr>
              <a:t> определить: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диаметр проволоки,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диаметр горошины,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пшена, толщину 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иголки, нитки, размер 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молекулы по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фотографии и других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тел, имеющих малые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размеры (даже меньше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цены деления прибора)</a:t>
            </a:r>
          </a:p>
        </p:txBody>
      </p:sp>
      <p:pic>
        <p:nvPicPr>
          <p:cNvPr id="11269" name="Picture 4" descr="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57610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</a:rPr>
              <a:t>Домашнее задание:</a:t>
            </a:r>
            <a:r>
              <a:rPr lang="ru-RU" sz="2800" b="1" i="1" dirty="0" smtClean="0">
                <a:solidFill>
                  <a:srgbClr val="CC0000"/>
                </a:solidFill>
              </a:rPr>
              <a:t/>
            </a:r>
            <a:br>
              <a:rPr lang="ru-RU" sz="2800" b="1" i="1" dirty="0" smtClean="0">
                <a:solidFill>
                  <a:srgbClr val="CC0000"/>
                </a:solidFill>
              </a:rPr>
            </a:br>
            <a:r>
              <a:rPr lang="ru-RU" sz="2800" b="1" i="1" dirty="0" smtClean="0">
                <a:solidFill>
                  <a:srgbClr val="CC0000"/>
                </a:solidFill>
              </a:rPr>
              <a:t>Для всех: 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/>
              <a:t>4-5; упр. 1; </a:t>
            </a:r>
            <a:r>
              <a:rPr lang="ru-RU" sz="2800" b="1" i="1" dirty="0" smtClean="0">
                <a:solidFill>
                  <a:schemeClr val="tx1"/>
                </a:solidFill>
              </a:rPr>
              <a:t>отвечать на вопросы, выучить определения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CC0000"/>
                </a:solidFill>
              </a:rPr>
              <a:t>Для желающих:</a:t>
            </a:r>
          </a:p>
          <a:p>
            <a:r>
              <a:rPr lang="ru-RU" sz="2800" b="1" i="1" dirty="0" smtClean="0"/>
              <a:t> 1)определить цену деления физических приборов, имеющихся дома.</a:t>
            </a:r>
          </a:p>
          <a:p>
            <a:r>
              <a:rPr lang="ru-RU" sz="2800" b="1" i="1" dirty="0" smtClean="0"/>
              <a:t>2)</a:t>
            </a:r>
            <a:r>
              <a:rPr lang="ru-RU" sz="2800" b="1" i="1" dirty="0" smtClean="0">
                <a:solidFill>
                  <a:schemeClr val="tx1"/>
                </a:solidFill>
              </a:rPr>
              <a:t> определить дома толщину иголки(булавки), катушечной нити и своего волоса</a:t>
            </a:r>
            <a:endParaRPr lang="ru-RU" sz="2800" dirty="0" smtClean="0"/>
          </a:p>
          <a:p>
            <a:r>
              <a:rPr lang="ru-RU" sz="2800" b="1" i="1" dirty="0" smtClean="0"/>
              <a:t>3)мини-исследование по теме «Старинные единицы измерения физических величин»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640960" cy="339695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Знать</a:t>
            </a:r>
            <a:r>
              <a:rPr lang="ru-RU" dirty="0" smtClean="0">
                <a:solidFill>
                  <a:schemeClr val="tx1"/>
                </a:solidFill>
              </a:rPr>
              <a:t> смысл понятия «физическая величина»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Уметь</a:t>
            </a:r>
            <a:r>
              <a:rPr lang="ru-RU" dirty="0" smtClean="0">
                <a:solidFill>
                  <a:schemeClr val="tx1"/>
                </a:solidFill>
              </a:rPr>
              <a:t> приводить примеры физических величин, использовать физические приборы и измерительные инструменты для измерения физических величин,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Личностные: </a:t>
            </a:r>
            <a:r>
              <a:rPr lang="ru-RU" dirty="0" smtClean="0">
                <a:solidFill>
                  <a:schemeClr val="tx1"/>
                </a:solidFill>
              </a:rPr>
              <a:t>Описывают известные свойства тел, соответствующие им физические величины и способы их измерения. Выбирают необходимые физические приборы и определяют их цену деления. Измеряют расстояния. Предлагают способы измерения объема тела правильной и неправильной формы. Измеряют объемы тел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Познавательные: </a:t>
            </a:r>
            <a:r>
              <a:rPr lang="ru-RU" dirty="0" smtClean="0">
                <a:solidFill>
                  <a:schemeClr val="tx1"/>
                </a:solidFill>
              </a:rPr>
              <a:t>Выделяют количественные характеристики объектов, заданные словами. Умеют заменять термины определениями. Выбирают, сопоставляют и обосновывают способы решения задачи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Регулятивные:</a:t>
            </a:r>
            <a:r>
              <a:rPr lang="ru-RU" dirty="0" smtClean="0">
                <a:solidFill>
                  <a:schemeClr val="tx1"/>
                </a:solidFill>
              </a:rPr>
              <a:t> Определяют последовательность промежуточных целей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Коммуникативные: </a:t>
            </a:r>
            <a:r>
              <a:rPr lang="ru-RU" dirty="0" smtClean="0">
                <a:solidFill>
                  <a:schemeClr val="tx1"/>
                </a:solidFill>
              </a:rPr>
              <a:t>Осознают свои действия. Учатся строить понятные для партнера высказывания. Имеют навыки конструктивного общения, взаимопонимания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7664" y="0"/>
            <a:ext cx="7596336" cy="1582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научиться пользоваться приборами для измерения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физических величин;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познакомиться с разными способами измерения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величин.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1658330"/>
            <a:ext cx="8229600" cy="1470025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УУД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1656184" cy="1470025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урока: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274638"/>
            <a:ext cx="856907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измерения каких величин предназначены эти приборы?</a:t>
            </a:r>
          </a:p>
        </p:txBody>
      </p:sp>
      <p:pic>
        <p:nvPicPr>
          <p:cNvPr id="3" name="Picture 5" descr="2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97152"/>
            <a:ext cx="2365821" cy="15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52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1520" y="1556792"/>
            <a:ext cx="227806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3764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ww1118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72816"/>
            <a:ext cx="26685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C-55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00808"/>
            <a:ext cx="2160240" cy="19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balance_t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221088"/>
            <a:ext cx="2616945" cy="201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Физические величины: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высота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, масса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путь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скорость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время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температура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объём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и т.д.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700808"/>
            <a:ext cx="8291264" cy="1468760"/>
          </a:xfrm>
          <a:prstGeom prst="rect">
            <a:avLst/>
          </a:prstGeo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Измерить физическую величину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значит сравнить её с однородной величиной, принятой за единицу.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C0000"/>
                </a:solidFill>
              </a:rPr>
              <a:t>Единицы измерения физических величин: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4149080"/>
            <a:ext cx="388843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</a:rPr>
              <a:t>О  с  н  о  в  н  </a:t>
            </a:r>
            <a:r>
              <a:rPr lang="ru-RU" sz="2800" b="1" dirty="0" err="1">
                <a:solidFill>
                  <a:srgbClr val="008000"/>
                </a:solidFill>
              </a:rPr>
              <a:t>ы</a:t>
            </a:r>
            <a:r>
              <a:rPr lang="ru-RU" sz="2800" b="1" dirty="0">
                <a:solidFill>
                  <a:srgbClr val="008000"/>
                </a:solidFill>
              </a:rPr>
              <a:t>  е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79512" y="4653136"/>
            <a:ext cx="3888431" cy="1569660"/>
          </a:xfrm>
          <a:prstGeom prst="rect">
            <a:avLst/>
          </a:prstGeom>
          <a:solidFill>
            <a:srgbClr val="FFE9A3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Длина   -  </a:t>
            </a:r>
            <a:r>
              <a:rPr lang="ru-RU" sz="2400" dirty="0">
                <a:solidFill>
                  <a:srgbClr val="CC0000"/>
                </a:solidFill>
              </a:rPr>
              <a:t>1 м</a:t>
            </a:r>
            <a:r>
              <a:rPr lang="ru-RU" sz="2400" dirty="0"/>
              <a:t>  -  (метр)</a:t>
            </a:r>
          </a:p>
          <a:p>
            <a:r>
              <a:rPr lang="ru-RU" sz="2400" dirty="0"/>
              <a:t>Время   -  </a:t>
            </a:r>
            <a:r>
              <a:rPr lang="ru-RU" sz="2400" dirty="0">
                <a:solidFill>
                  <a:srgbClr val="CC0000"/>
                </a:solidFill>
              </a:rPr>
              <a:t>1 с</a:t>
            </a:r>
            <a:r>
              <a:rPr lang="ru-RU" sz="2400" dirty="0"/>
              <a:t>  -  (секунда)</a:t>
            </a:r>
          </a:p>
          <a:p>
            <a:r>
              <a:rPr lang="ru-RU" sz="2400" dirty="0"/>
              <a:t>Масса   -  </a:t>
            </a:r>
            <a:r>
              <a:rPr lang="ru-RU" sz="2400" dirty="0">
                <a:solidFill>
                  <a:srgbClr val="CC0000"/>
                </a:solidFill>
              </a:rPr>
              <a:t>1 кг</a:t>
            </a:r>
            <a:r>
              <a:rPr lang="ru-RU" sz="2400" dirty="0"/>
              <a:t> -  (килограмм)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283968" y="4149080"/>
            <a:ext cx="475252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</a:rPr>
              <a:t>П </a:t>
            </a:r>
            <a:r>
              <a:rPr lang="ru-RU" sz="2800" b="1" dirty="0" err="1">
                <a:solidFill>
                  <a:srgbClr val="008000"/>
                </a:solidFill>
              </a:rPr>
              <a:t>р</a:t>
            </a:r>
            <a:r>
              <a:rPr lang="ru-RU" sz="2800" b="1" dirty="0">
                <a:solidFill>
                  <a:srgbClr val="008000"/>
                </a:solidFill>
              </a:rPr>
              <a:t> о и </a:t>
            </a:r>
            <a:r>
              <a:rPr lang="ru-RU" sz="2800" b="1" dirty="0" err="1">
                <a:solidFill>
                  <a:srgbClr val="008000"/>
                </a:solidFill>
              </a:rPr>
              <a:t>з</a:t>
            </a:r>
            <a:r>
              <a:rPr lang="ru-RU" sz="2800" b="1" dirty="0">
                <a:solidFill>
                  <a:srgbClr val="008000"/>
                </a:solidFill>
              </a:rPr>
              <a:t> в о </a:t>
            </a:r>
            <a:r>
              <a:rPr lang="ru-RU" sz="2800" b="1" dirty="0" err="1">
                <a:solidFill>
                  <a:srgbClr val="008000"/>
                </a:solidFill>
              </a:rPr>
              <a:t>д</a:t>
            </a:r>
            <a:r>
              <a:rPr lang="ru-RU" sz="2800" b="1" dirty="0">
                <a:solidFill>
                  <a:srgbClr val="008000"/>
                </a:solidFill>
              </a:rPr>
              <a:t> н </a:t>
            </a:r>
            <a:r>
              <a:rPr lang="ru-RU" sz="2800" b="1" dirty="0" err="1">
                <a:solidFill>
                  <a:srgbClr val="008000"/>
                </a:solidFill>
              </a:rPr>
              <a:t>ы</a:t>
            </a:r>
            <a:r>
              <a:rPr lang="ru-RU" sz="2800" b="1" dirty="0">
                <a:solidFill>
                  <a:srgbClr val="008000"/>
                </a:solidFill>
              </a:rPr>
              <a:t> е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283968" y="4581128"/>
            <a:ext cx="486003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Объем     -  </a:t>
            </a:r>
            <a:r>
              <a:rPr lang="ru-RU" sz="2400" dirty="0">
                <a:solidFill>
                  <a:srgbClr val="CC0000"/>
                </a:solidFill>
              </a:rPr>
              <a:t>1 м</a:t>
            </a:r>
            <a:r>
              <a:rPr lang="en-US" sz="2400" dirty="0" smtClean="0">
                <a:solidFill>
                  <a:srgbClr val="CC0000"/>
                </a:solidFill>
                <a:cs typeface="Arial" charset="0"/>
              </a:rPr>
              <a:t>³</a:t>
            </a:r>
            <a:r>
              <a:rPr lang="ru-RU" sz="2400" dirty="0" smtClean="0"/>
              <a:t>(метр </a:t>
            </a:r>
            <a:r>
              <a:rPr lang="ru-RU" sz="2400" dirty="0"/>
              <a:t>кубический)</a:t>
            </a:r>
          </a:p>
          <a:p>
            <a:r>
              <a:rPr lang="ru-RU" sz="2400" dirty="0"/>
              <a:t>Скорость -  </a:t>
            </a:r>
            <a:r>
              <a:rPr lang="ru-RU" sz="2400" dirty="0">
                <a:solidFill>
                  <a:srgbClr val="CC0000"/>
                </a:solidFill>
              </a:rPr>
              <a:t>1 </a:t>
            </a:r>
            <a:r>
              <a:rPr lang="ru-RU" sz="2400" dirty="0" smtClean="0">
                <a:solidFill>
                  <a:srgbClr val="CC0000"/>
                </a:solidFill>
              </a:rPr>
              <a:t>м/с</a:t>
            </a:r>
            <a:r>
              <a:rPr lang="ru-RU" sz="2400" dirty="0" smtClean="0"/>
              <a:t>(метр </a:t>
            </a:r>
            <a:r>
              <a:rPr lang="ru-RU" sz="2400" dirty="0"/>
              <a:t>в секунду)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A02643-96F0-4403-B137-4EE2594AA27F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C0000"/>
                </a:solidFill>
              </a:rPr>
              <a:t>Приставки к названиям единиц: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7848600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Кратные приставки</a:t>
            </a:r>
            <a:r>
              <a:rPr lang="ru-RU" dirty="0"/>
              <a:t>    -  увеличивают в 10, 100, 1000 и т.д. раз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8" y="1720850"/>
            <a:ext cx="7848600" cy="392113"/>
          </a:xfrm>
          <a:prstGeom prst="rect">
            <a:avLst/>
          </a:prstGeom>
          <a:solidFill>
            <a:srgbClr val="CCFFFF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0000"/>
                </a:solidFill>
              </a:rPr>
              <a:t>г  </a:t>
            </a:r>
            <a:r>
              <a:rPr lang="ru-RU"/>
              <a:t> - гекто ( </a:t>
            </a:r>
            <a:r>
              <a:rPr lang="en-US">
                <a:cs typeface="Arial" charset="0"/>
              </a:rPr>
              <a:t>×</a:t>
            </a:r>
            <a:r>
              <a:rPr lang="ru-RU"/>
              <a:t>100)            </a:t>
            </a:r>
            <a:r>
              <a:rPr lang="ru-RU">
                <a:solidFill>
                  <a:srgbClr val="CC0000"/>
                </a:solidFill>
              </a:rPr>
              <a:t>к </a:t>
            </a:r>
            <a:r>
              <a:rPr lang="ru-RU"/>
              <a:t>– кило ( </a:t>
            </a:r>
            <a:r>
              <a:rPr lang="en-US">
                <a:cs typeface="Arial" charset="0"/>
              </a:rPr>
              <a:t>×</a:t>
            </a:r>
            <a:r>
              <a:rPr lang="ru-RU"/>
              <a:t> 1000)       </a:t>
            </a:r>
            <a:r>
              <a:rPr lang="ru-RU">
                <a:solidFill>
                  <a:srgbClr val="CC0000"/>
                </a:solidFill>
              </a:rPr>
              <a:t>М</a:t>
            </a:r>
            <a:r>
              <a:rPr lang="ru-RU"/>
              <a:t> – мега (</a:t>
            </a:r>
            <a:r>
              <a:rPr lang="en-US">
                <a:cs typeface="Arial" charset="0"/>
              </a:rPr>
              <a:t>×</a:t>
            </a:r>
            <a:r>
              <a:rPr lang="ru-RU"/>
              <a:t> 1000 000)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188" y="23495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1 км ( километр)                                  1 кг (килограмм)</a:t>
            </a:r>
          </a:p>
          <a:p>
            <a:r>
              <a:rPr lang="ru-RU"/>
              <a:t>           1 км = 1000 м  = 10</a:t>
            </a:r>
            <a:r>
              <a:rPr lang="en-US">
                <a:cs typeface="Arial" charset="0"/>
              </a:rPr>
              <a:t>³</a:t>
            </a:r>
            <a:r>
              <a:rPr lang="ru-RU">
                <a:cs typeface="Arial" charset="0"/>
              </a:rPr>
              <a:t> м</a:t>
            </a:r>
            <a:r>
              <a:rPr lang="ru-RU"/>
              <a:t>                            1 кг = 1000 г = 10</a:t>
            </a:r>
            <a:r>
              <a:rPr lang="en-US">
                <a:cs typeface="Arial" charset="0"/>
              </a:rPr>
              <a:t>³</a:t>
            </a:r>
            <a:r>
              <a:rPr lang="ru-RU">
                <a:cs typeface="Arial" charset="0"/>
              </a:rPr>
              <a:t> г</a:t>
            </a:r>
            <a:endParaRPr lang="en-US"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552" y="3645024"/>
            <a:ext cx="7848600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Дольные приставки</a:t>
            </a:r>
            <a:r>
              <a:rPr lang="ru-RU" dirty="0"/>
              <a:t> – уменьшают в 10, 100, 1000 и т.д. раз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9552" y="4077072"/>
            <a:ext cx="7848600" cy="392113"/>
          </a:xfrm>
          <a:prstGeom prst="rect">
            <a:avLst/>
          </a:prstGeom>
          <a:solidFill>
            <a:srgbClr val="CCFFFF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CC0000"/>
                </a:solidFill>
              </a:rPr>
              <a:t>д</a:t>
            </a:r>
            <a:r>
              <a:rPr lang="ru-RU" dirty="0"/>
              <a:t> – деци (  </a:t>
            </a:r>
            <a:r>
              <a:rPr lang="en-US" dirty="0">
                <a:cs typeface="Arial" charset="0"/>
              </a:rPr>
              <a:t>×</a:t>
            </a:r>
            <a:r>
              <a:rPr lang="ru-RU" dirty="0"/>
              <a:t>0, 1)             </a:t>
            </a:r>
            <a:r>
              <a:rPr lang="ru-RU" dirty="0">
                <a:solidFill>
                  <a:srgbClr val="CC0000"/>
                </a:solidFill>
              </a:rPr>
              <a:t>с</a:t>
            </a:r>
            <a:r>
              <a:rPr lang="ru-RU" dirty="0"/>
              <a:t> – </a:t>
            </a:r>
            <a:r>
              <a:rPr lang="ru-RU" dirty="0" err="1"/>
              <a:t>санти</a:t>
            </a:r>
            <a:r>
              <a:rPr lang="ru-RU" dirty="0"/>
              <a:t> ( </a:t>
            </a:r>
            <a:r>
              <a:rPr lang="en-US" dirty="0">
                <a:cs typeface="Arial" charset="0"/>
              </a:rPr>
              <a:t>×</a:t>
            </a:r>
            <a:r>
              <a:rPr lang="ru-RU" dirty="0"/>
              <a:t> 0, 01)             </a:t>
            </a:r>
            <a:r>
              <a:rPr lang="ru-RU" dirty="0">
                <a:solidFill>
                  <a:srgbClr val="CC0000"/>
                </a:solidFill>
              </a:rPr>
              <a:t>м</a:t>
            </a:r>
            <a:r>
              <a:rPr lang="ru-RU" dirty="0"/>
              <a:t> – </a:t>
            </a:r>
            <a:r>
              <a:rPr lang="ru-RU" dirty="0" err="1"/>
              <a:t>милли</a:t>
            </a:r>
            <a:r>
              <a:rPr lang="ru-RU" dirty="0"/>
              <a:t> (</a:t>
            </a:r>
            <a:r>
              <a:rPr lang="en-US" dirty="0">
                <a:cs typeface="Arial" charset="0"/>
              </a:rPr>
              <a:t>×</a:t>
            </a:r>
            <a:r>
              <a:rPr lang="ru-RU" dirty="0"/>
              <a:t> 0, 001)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627784" y="4581128"/>
            <a:ext cx="4032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 дм (дециметр)  1дм = 0,1 м                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см (сантиметр)   1см = 0,01 м</a:t>
            </a:r>
          </a:p>
          <a:p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/>
              <a:t>мм (миллиметр)   1мм = 0,001 м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11188" y="2852738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8000"/>
                </a:solidFill>
              </a:rPr>
              <a:t>Кратные приставки</a:t>
            </a:r>
            <a:r>
              <a:rPr lang="ru-RU" b="1" i="1"/>
              <a:t> используют </a:t>
            </a:r>
            <a:r>
              <a:rPr lang="ru-RU" b="1" i="1">
                <a:solidFill>
                  <a:srgbClr val="008000"/>
                </a:solidFill>
              </a:rPr>
              <a:t>при измерении больших</a:t>
            </a:r>
            <a:r>
              <a:rPr lang="ru-RU" b="1" i="1"/>
              <a:t> расстояний, масс , объемов, скоростей и т. п.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83568" y="558924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Дольные приставки </a:t>
            </a:r>
            <a:r>
              <a:rPr lang="ru-RU" sz="2400" b="1" i="1" dirty="0"/>
              <a:t>используют </a:t>
            </a:r>
            <a:r>
              <a:rPr lang="ru-RU" sz="2400" b="1" i="1" dirty="0">
                <a:solidFill>
                  <a:srgbClr val="C00000"/>
                </a:solidFill>
              </a:rPr>
              <a:t>при измерении малых </a:t>
            </a:r>
            <a:r>
              <a:rPr lang="ru-RU" sz="2400" b="1" i="1" dirty="0"/>
              <a:t>расстояний, скоростей, масс, объёмов и т.п.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0" grpId="0" animBg="1"/>
      <p:bldP spid="4101" grpId="0" animBg="1"/>
      <p:bldP spid="4102" grpId="0"/>
      <p:bldP spid="4103" grpId="0" animBg="1"/>
      <p:bldP spid="4104" grpId="0" animBg="1"/>
      <p:bldP spid="4105" grpId="0"/>
      <p:bldP spid="4106" grpId="0"/>
      <p:bldP spid="4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892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система единиц (СИ)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основывается на базисных (основных) и дополнительных единицах, приведенных в таблице.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69" t="4319" r="2376" b="7856"/>
          <a:stretch>
            <a:fillRect/>
          </a:stretch>
        </p:blipFill>
        <p:spPr bwMode="auto">
          <a:xfrm>
            <a:off x="87435" y="1484784"/>
            <a:ext cx="891010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EEF25E-AD4B-4F25-A000-5322FFDE6444}" type="slidenum">
              <a:rPr lang="ru-RU"/>
              <a:pPr/>
              <a:t>7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223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C0000"/>
                </a:solidFill>
              </a:rPr>
              <a:t>Физические измерительные  приборы: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1655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 i="1" smtClean="0"/>
              <a:t>каждый прибор предназначен для измерения определённой физической величины;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 i="1" smtClean="0"/>
              <a:t>каждый прибор, как правило, имеет шкалу;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 i="1" smtClean="0"/>
              <a:t>шкалы приборов, предназначенных для измерения одной физической величины, могут отличаться ценой деления.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000" smtClean="0"/>
          </a:p>
        </p:txBody>
      </p:sp>
      <p:pic>
        <p:nvPicPr>
          <p:cNvPr id="5124" name="Picture 4" descr="DSC00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08275"/>
            <a:ext cx="2673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atalog_foto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708275"/>
            <a:ext cx="2481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25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724400"/>
            <a:ext cx="2305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6557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708275"/>
            <a:ext cx="1296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fLyMCX6Yu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708275"/>
            <a:ext cx="136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24400"/>
            <a:ext cx="1944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724400"/>
            <a:ext cx="3895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5288" y="4076700"/>
            <a:ext cx="2592387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C0000"/>
                </a:solidFill>
              </a:rPr>
              <a:t>Мензурки</a:t>
            </a:r>
            <a:r>
              <a:rPr lang="ru-RU" sz="1400" b="1" i="1"/>
              <a:t> для измерения </a:t>
            </a:r>
            <a:r>
              <a:rPr lang="ru-RU" sz="1400" b="1" i="1">
                <a:solidFill>
                  <a:srgbClr val="008000"/>
                </a:solidFill>
              </a:rPr>
              <a:t>объемов жидкостей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50825" y="5876925"/>
            <a:ext cx="3889375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C0000"/>
                </a:solidFill>
              </a:rPr>
              <a:t>Амперметры и вольтметры</a:t>
            </a:r>
          </a:p>
          <a:p>
            <a:pPr algn="ctr"/>
            <a:r>
              <a:rPr lang="ru-RU" sz="1400" b="1" i="1"/>
              <a:t> для измерения</a:t>
            </a:r>
            <a:r>
              <a:rPr lang="ru-RU" sz="1400" b="1" i="1">
                <a:solidFill>
                  <a:srgbClr val="008000"/>
                </a:solidFill>
              </a:rPr>
              <a:t> силы</a:t>
            </a:r>
            <a:r>
              <a:rPr lang="ru-RU" sz="1400" b="1" i="1"/>
              <a:t> </a:t>
            </a:r>
            <a:r>
              <a:rPr lang="ru-RU" sz="1400" b="1" i="1">
                <a:solidFill>
                  <a:srgbClr val="008000"/>
                </a:solidFill>
              </a:rPr>
              <a:t>электрического</a:t>
            </a:r>
            <a:r>
              <a:rPr lang="ru-RU" sz="1400" b="1" i="1"/>
              <a:t> </a:t>
            </a:r>
            <a:r>
              <a:rPr lang="ru-RU" sz="1400" b="1" i="1">
                <a:solidFill>
                  <a:srgbClr val="008000"/>
                </a:solidFill>
              </a:rPr>
              <a:t>тока</a:t>
            </a:r>
            <a:r>
              <a:rPr lang="ru-RU" sz="1400" b="1" i="1"/>
              <a:t> и </a:t>
            </a:r>
            <a:r>
              <a:rPr lang="ru-RU" sz="1400" b="1" i="1">
                <a:solidFill>
                  <a:srgbClr val="008000"/>
                </a:solidFill>
              </a:rPr>
              <a:t>напряжения</a:t>
            </a:r>
            <a:r>
              <a:rPr lang="ru-RU" sz="1400" b="1" i="1"/>
              <a:t> в цепи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276600" y="4076700"/>
            <a:ext cx="2663825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C0000"/>
                </a:solidFill>
              </a:rPr>
              <a:t>Часы и секундомер</a:t>
            </a:r>
            <a:r>
              <a:rPr lang="ru-RU" sz="1400" b="1" i="1"/>
              <a:t> для измерения </a:t>
            </a:r>
            <a:r>
              <a:rPr lang="ru-RU" sz="1400" b="1" i="1">
                <a:solidFill>
                  <a:srgbClr val="008000"/>
                </a:solidFill>
              </a:rPr>
              <a:t>времени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300788" y="4005263"/>
            <a:ext cx="251936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C0000"/>
                </a:solidFill>
              </a:rPr>
              <a:t>Линейки </a:t>
            </a:r>
            <a:r>
              <a:rPr lang="ru-RU" sz="1400" b="1" i="1"/>
              <a:t>для измерения </a:t>
            </a:r>
            <a:r>
              <a:rPr lang="ru-RU" sz="1400" b="1" i="1">
                <a:solidFill>
                  <a:srgbClr val="008000"/>
                </a:solidFill>
              </a:rPr>
              <a:t>длин</a:t>
            </a:r>
            <a:r>
              <a:rPr lang="ru-RU" sz="1400" b="1" i="1"/>
              <a:t> отрезков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572000" y="6040438"/>
            <a:ext cx="42481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C0000"/>
                </a:solidFill>
              </a:rPr>
              <a:t>Термометры</a:t>
            </a:r>
            <a:r>
              <a:rPr lang="ru-RU" sz="1400" b="1" i="1"/>
              <a:t> для измерения </a:t>
            </a:r>
            <a:r>
              <a:rPr lang="ru-RU" sz="1400" b="1" i="1">
                <a:solidFill>
                  <a:srgbClr val="008000"/>
                </a:solidFill>
              </a:rPr>
              <a:t>температуры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3" grpId="0" build="p"/>
      <p:bldP spid="5131" grpId="0" animBg="1"/>
      <p:bldP spid="5132" grpId="0" animBg="1"/>
      <p:bldP spid="5133" grpId="0" animBg="1"/>
      <p:bldP spid="5134" grpId="0" animBg="1"/>
      <p:bldP spid="5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4670B2-91D7-468B-ABDC-10FF5953212B}" type="slidenum">
              <a:rPr lang="ru-RU"/>
              <a:pPr/>
              <a:t>8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u="sng" smtClean="0">
                <a:solidFill>
                  <a:srgbClr val="CC0000"/>
                </a:solidFill>
              </a:rPr>
              <a:t>Ц е н а   д е л е н и я</a:t>
            </a:r>
            <a:r>
              <a:rPr lang="ru-RU" sz="3200" b="1" i="1" smtClean="0">
                <a:solidFill>
                  <a:srgbClr val="CC0000"/>
                </a:solidFill>
              </a:rPr>
              <a:t>   прибора: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341438"/>
            <a:ext cx="6696075" cy="5111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CC0000"/>
                </a:solidFill>
              </a:rPr>
              <a:t>    Цена деления</a:t>
            </a:r>
            <a:r>
              <a:rPr lang="ru-RU" sz="2000" b="1" i="1" smtClean="0"/>
              <a:t> прибора показывает, какому значению величины соответствует </a:t>
            </a:r>
            <a:r>
              <a:rPr lang="ru-RU" sz="2000" b="1" i="1" smtClean="0">
                <a:solidFill>
                  <a:srgbClr val="CC0000"/>
                </a:solidFill>
              </a:rPr>
              <a:t>самое малое деление шкалы.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008000"/>
                </a:solidFill>
              </a:rPr>
              <a:t>Чтобы определить цену деления шкалы, необходимо: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 i="1" smtClean="0">
                <a:solidFill>
                  <a:srgbClr val="000099"/>
                </a:solidFill>
              </a:rPr>
              <a:t>найти два ближайших штриха шкалы, возле которых написаны значения величин;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 i="1" smtClean="0">
                <a:solidFill>
                  <a:srgbClr val="000099"/>
                </a:solidFill>
              </a:rPr>
              <a:t>вычесть из большего значения меньшее и разделить результат вычитания на число делений, находящихся между выбранными штрихами.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CC0000"/>
                </a:solidFill>
              </a:rPr>
              <a:t>Пример</a:t>
            </a:r>
            <a:r>
              <a:rPr lang="ru-RU" sz="2000" b="1" i="1" smtClean="0">
                <a:solidFill>
                  <a:schemeClr val="tx2"/>
                </a:solidFill>
              </a:rPr>
              <a:t> ( см. рис.1 внизу):    (80 – 60) : 4 = 5 мл,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chemeClr val="tx2"/>
                </a:solidFill>
              </a:rPr>
              <a:t>т.е. цена деления мензурки № 1  равна  5  мл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CC0000"/>
                </a:solidFill>
              </a:rPr>
              <a:t>Задание</a:t>
            </a:r>
            <a:r>
              <a:rPr lang="ru-RU" sz="2000" b="1" i="1" smtClean="0">
                <a:solidFill>
                  <a:schemeClr val="tx2"/>
                </a:solidFill>
              </a:rPr>
              <a:t>: Определите цену деления приборов, изображенных на рисунках.</a:t>
            </a:r>
          </a:p>
        </p:txBody>
      </p:sp>
      <p:pic>
        <p:nvPicPr>
          <p:cNvPr id="10244" name="Picture 4" descr="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1800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9363"/>
            <a:ext cx="18002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системы СИ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	Единицы СИ универсальны и применимы во всех областях физики и техники, так как не имеют никакого отношения к свойствам конкретного материала.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2.Система СИ абсолютна: сила или энергия любой природы может быть выражена в действующих в этой системе механических единицах (соответственно силы или энергии).</a:t>
            </a:r>
          </a:p>
          <a:p>
            <a:pPr marL="514350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3.Система СИ принята в международных масштабах и вводится во всех странах в законодательном порядке. В СССР СИ была принята </a:t>
            </a:r>
          </a:p>
          <a:p>
            <a:pPr marL="514350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употреблению с 1963 г.</a:t>
            </a:r>
          </a:p>
          <a:p>
            <a:pPr marL="514350" indent="-514350" algn="just">
              <a:buAutoNum type="arabicPeriod" startAt="2"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1594" r="9823"/>
          <a:stretch>
            <a:fillRect/>
          </a:stretch>
        </p:blipFill>
        <p:spPr bwMode="auto">
          <a:xfrm>
            <a:off x="6372201" y="4869160"/>
            <a:ext cx="1944216" cy="1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941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Физические величины и их измерений. Точность и погрешность измерений. Международная система единиц.</vt:lpstr>
      <vt:lpstr>Слайд 2</vt:lpstr>
      <vt:lpstr>Слайд 3</vt:lpstr>
      <vt:lpstr>Слайд 4</vt:lpstr>
      <vt:lpstr>Приставки к названиям единиц:</vt:lpstr>
      <vt:lpstr>Слайд 6</vt:lpstr>
      <vt:lpstr>Физические измерительные  приборы:</vt:lpstr>
      <vt:lpstr>Ц е н а   д е л е н и я   прибора:</vt:lpstr>
      <vt:lpstr>Роль системы СИ</vt:lpstr>
      <vt:lpstr>2.Определите цену деления физических приборов</vt:lpstr>
      <vt:lpstr>Точность и погрешность измерений</vt:lpstr>
      <vt:lpstr>Измерение объёма  с помощью мензурки</vt:lpstr>
      <vt:lpstr>Определите цену деления мензурок, погрешность измерения  и объем жидкости </vt:lpstr>
      <vt:lpstr>Решите задачу: определите объем тела с помощью мензурки</vt:lpstr>
      <vt:lpstr>Определение размеров малых тел способом рядов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 ®</dc:creator>
  <cp:lastModifiedBy>Image&amp;Matros ®</cp:lastModifiedBy>
  <cp:revision>6</cp:revision>
  <dcterms:created xsi:type="dcterms:W3CDTF">2017-09-09T16:43:51Z</dcterms:created>
  <dcterms:modified xsi:type="dcterms:W3CDTF">2017-09-09T17:24:29Z</dcterms:modified>
</cp:coreProperties>
</file>