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56" r:id="rId4"/>
    <p:sldId id="302" r:id="rId5"/>
    <p:sldId id="259" r:id="rId6"/>
    <p:sldId id="280" r:id="rId7"/>
    <p:sldId id="282" r:id="rId8"/>
    <p:sldId id="263" r:id="rId9"/>
    <p:sldId id="281" r:id="rId10"/>
    <p:sldId id="284" r:id="rId11"/>
    <p:sldId id="277" r:id="rId12"/>
    <p:sldId id="264" r:id="rId13"/>
    <p:sldId id="283" r:id="rId14"/>
    <p:sldId id="285" r:id="rId15"/>
    <p:sldId id="265" r:id="rId16"/>
    <p:sldId id="287" r:id="rId17"/>
    <p:sldId id="288" r:id="rId18"/>
    <p:sldId id="261" r:id="rId19"/>
    <p:sldId id="289" r:id="rId20"/>
    <p:sldId id="290" r:id="rId21"/>
    <p:sldId id="266" r:id="rId22"/>
    <p:sldId id="291" r:id="rId23"/>
    <p:sldId id="292" r:id="rId24"/>
    <p:sldId id="275" r:id="rId25"/>
    <p:sldId id="260" r:id="rId26"/>
    <p:sldId id="293" r:id="rId27"/>
    <p:sldId id="294" r:id="rId28"/>
    <p:sldId id="276" r:id="rId29"/>
    <p:sldId id="267" r:id="rId30"/>
    <p:sldId id="296" r:id="rId31"/>
    <p:sldId id="295" r:id="rId32"/>
    <p:sldId id="268" r:id="rId33"/>
    <p:sldId id="297" r:id="rId34"/>
    <p:sldId id="298" r:id="rId35"/>
    <p:sldId id="269" r:id="rId36"/>
    <p:sldId id="299" r:id="rId37"/>
    <p:sldId id="300" r:id="rId38"/>
    <p:sldId id="271" r:id="rId39"/>
    <p:sldId id="272" r:id="rId40"/>
    <p:sldId id="270" r:id="rId41"/>
    <p:sldId id="301" r:id="rId42"/>
    <p:sldId id="286" r:id="rId43"/>
    <p:sldId id="278" r:id="rId44"/>
    <p:sldId id="262" r:id="rId45"/>
    <p:sldId id="303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40" autoAdjust="0"/>
  </p:normalViewPr>
  <p:slideViewPr>
    <p:cSldViewPr>
      <p:cViewPr varScale="1">
        <p:scale>
          <a:sx n="104" d="100"/>
          <a:sy n="104" d="100"/>
        </p:scale>
        <p:origin x="-174" y="20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7995-C257-4BA7-A268-48EC0EBF768B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C2BA-1433-494F-AAA6-587BC4AA6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7995-C257-4BA7-A268-48EC0EBF768B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C2BA-1433-494F-AAA6-587BC4AA6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7995-C257-4BA7-A268-48EC0EBF768B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C2BA-1433-494F-AAA6-587BC4AA6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7995-C257-4BA7-A268-48EC0EBF768B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C2BA-1433-494F-AAA6-587BC4AA6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7995-C257-4BA7-A268-48EC0EBF768B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C2BA-1433-494F-AAA6-587BC4AA6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7995-C257-4BA7-A268-48EC0EBF768B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C2BA-1433-494F-AAA6-587BC4AA6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7995-C257-4BA7-A268-48EC0EBF768B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C2BA-1433-494F-AAA6-587BC4AA6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7995-C257-4BA7-A268-48EC0EBF768B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C2BA-1433-494F-AAA6-587BC4AA6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7995-C257-4BA7-A268-48EC0EBF768B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C2BA-1433-494F-AAA6-587BC4AA6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7995-C257-4BA7-A268-48EC0EBF768B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C2BA-1433-494F-AAA6-587BC4AA6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7995-C257-4BA7-A268-48EC0EBF768B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BC2BA-1433-494F-AAA6-587BC4AA6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67995-C257-4BA7-A268-48EC0EBF768B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BC2BA-1433-494F-AAA6-587BC4AA6A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74;&#1080;&#1082;&#1090;&#1086;&#1088;&#1080;&#1085;&#1072;%20%20&#1092;&#1080;&#1079;&#1080;&#1082;&#1072;\&#1084;&#1091;&#1079;&#1099;&#1082;&#1072;&#1083;&#1100;&#1085;&#1086;&#1077;%20&#1086;&#1092;&#1086;&#1088;&#1084;&#1083;&#1077;&#1085;&#1080;&#1077;\Track%20No01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74;&#1080;&#1082;&#1090;&#1086;&#1088;&#1080;&#1085;&#1072;%20%20&#1092;&#1080;&#1079;&#1080;&#1082;&#1072;\&#1084;&#1091;&#1079;&#1099;&#1082;&#1072;&#1083;&#1100;&#1085;&#1086;&#1077;%20&#1086;&#1092;&#1086;&#1088;&#1084;&#1083;&#1077;&#1085;&#1080;&#1077;\Beethoven%20-%20Fur%20Elise.mp3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74;&#1080;&#1082;&#1090;&#1086;&#1088;&#1080;&#1085;&#1072;%20%20&#1092;&#1080;&#1079;&#1080;&#1082;&#1072;\&#1084;&#1091;&#1079;&#1099;&#1082;&#1072;&#1083;&#1100;&#1085;&#1086;&#1077;%20&#1086;&#1092;&#1086;&#1088;&#1084;&#1083;&#1077;&#1085;&#1080;&#1077;\Track%20No07.mp3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9.png"/><Relationship Id="rId2" Type="http://schemas.openxmlformats.org/officeDocument/2006/relationships/audio" Target="file:///C:\Documents%20and%20Settings\User\&#1056;&#1072;&#1073;&#1086;&#1095;&#1080;&#1081;%20&#1089;&#1090;&#1086;&#1083;\&#1074;&#1080;&#1082;&#1090;&#1086;&#1088;&#1080;&#1085;&#1072;%20%20&#1092;&#1080;&#1079;&#1080;&#1082;&#1072;\&#1084;&#1091;&#1079;&#1099;&#1082;&#1072;&#1083;&#1100;&#1085;&#1086;&#1077;%20&#1086;&#1092;&#1086;&#1088;&#1084;&#1083;&#1077;&#1085;&#1080;&#1077;\%2020%20Classic-1.wma" TargetMode="External"/><Relationship Id="rId1" Type="http://schemas.openxmlformats.org/officeDocument/2006/relationships/audio" Target="file:///C:\Documents%20and%20Settings\&#1082;&#1086;&#1084;&#1087;\&#1056;&#1072;&#1073;&#1086;&#1095;&#1080;&#1081;%20&#1089;&#1090;&#1086;&#1083;\&#1074;&#1080;&#1082;&#1090;&#1086;&#1088;&#1080;&#1085;&#1072;%20%20&#1092;&#1080;&#1079;&#1080;&#1082;&#1072;\&#1084;&#1091;&#1079;&#1099;&#1082;&#1072;&#1083;&#1100;&#1085;&#1086;&#1077;%20&#1086;&#1092;&#1086;&#1088;&#1084;&#1083;&#1077;&#1085;&#1080;&#1077;\%2020%20Classic-1.wma" TargetMode="Externa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User\&#1056;&#1072;&#1073;&#1086;&#1095;&#1080;&#1081;%20&#1089;&#1090;&#1086;&#1083;\&#1074;&#1080;&#1082;&#1090;&#1086;&#1088;&#1080;&#1085;&#1072;%20%20&#1092;&#1080;&#1079;&#1080;&#1082;&#1072;\&#1084;&#1091;&#1079;&#1099;&#1082;&#1072;&#1083;&#1100;&#1085;&#1086;&#1077;%20&#1086;&#1092;&#1086;&#1088;&#1084;&#1083;&#1077;&#1085;&#1080;&#1077;\20%20SAINT-PREUX%20INTERMEZZO.mp3" TargetMode="External"/><Relationship Id="rId1" Type="http://schemas.openxmlformats.org/officeDocument/2006/relationships/audio" Target="file:///C:\Documents%20and%20Settings\&#1082;&#1086;&#1084;&#1087;\&#1056;&#1072;&#1073;&#1086;&#1095;&#1080;&#1081;%20&#1089;&#1090;&#1086;&#1083;\&#1074;&#1080;&#1082;&#1090;&#1086;&#1088;&#1080;&#1085;&#1072;%20%20&#1092;&#1080;&#1079;&#1080;&#1082;&#1072;\&#1084;&#1091;&#1079;&#1099;&#1082;&#1072;&#1083;&#1100;&#1085;&#1086;&#1077;%20&#1086;&#1092;&#1086;&#1088;&#1084;&#1083;&#1077;&#1085;&#1080;&#1077;\20%20SAINT-PREUX%20INTERMEZZO.mp3" TargetMode="Externa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2;&#1086;&#1080;%20&#1076;&#1086;&#1082;&#1091;&#1084;&#1077;&#1085;&#1090;&#1099;\567\&#1050;&#1083;&#1072;&#1089;&#1089;&#1080;&#1082;&#1072;\James%20Last%20&#1054;&#1076;&#1080;&#1085;&#1086;&#1082;&#1080;&#1081;%20&#1087;&#1072;&#1089;&#1090;&#1091;&#1093;.mp3" TargetMode="Externa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82;&#1086;&#1084;&#1087;\&#1056;&#1072;&#1073;&#1086;&#1095;&#1080;&#1081;%20&#1089;&#1090;&#1086;&#1083;\&#1074;&#1080;&#1082;&#1090;&#1086;&#1088;&#1080;&#1085;&#1072;%20%20&#1092;&#1080;&#1079;&#1080;&#1082;&#1072;\&#1084;&#1091;&#1079;&#1099;&#1082;&#1072;&#1083;&#1100;&#1085;&#1086;&#1077;%20&#1086;&#1092;&#1086;&#1088;&#1084;&#1083;&#1077;&#1085;&#1080;&#1077;\&#1050;%20&#1069;&#1083;&#1080;&#1079;&#1077;%20&#1086;&#1073;&#1088;&#1072;&#1073;&#1086;&#1090;&#1082;&#1072;.mp3" TargetMode="Externa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74;&#1080;&#1082;&#1090;&#1086;&#1088;&#1080;&#1085;&#1072;%20%20&#1092;&#1080;&#1079;&#1080;&#1082;&#1072;\&#1084;&#1091;&#1079;&#1099;&#1082;&#1072;&#1083;&#1100;&#1085;&#1086;&#1077;%20&#1086;&#1092;&#1086;&#1088;&#1084;&#1083;&#1077;&#1085;&#1080;&#1077;\38ALBINONI-ADAGIO.mp3" TargetMode="External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74;&#1080;&#1082;&#1090;&#1086;&#1088;&#1080;&#1085;&#1072;%20%20&#1092;&#1080;&#1079;&#1080;&#1082;&#1072;\&#1084;&#1091;&#1079;&#1099;&#1082;&#1072;&#1083;&#1100;&#1085;&#1086;&#1077;%20&#1086;&#1092;&#1086;&#1088;&#1084;&#1083;&#1077;&#1085;&#1080;&#1077;\38ALBINONI-ADAGIO.mp3" TargetMode="External"/><Relationship Id="rId4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74;&#1080;&#1082;&#1090;&#1086;&#1088;&#1080;&#1085;&#1072;%20%20&#1092;&#1080;&#1079;&#1080;&#1082;&#1072;\&#1084;&#1091;&#1079;&#1099;&#1082;&#1072;&#1083;&#1100;&#1085;&#1086;&#1077;%20&#1086;&#1092;&#1086;&#1088;&#1084;&#1083;&#1077;&#1085;&#1080;&#1077;\Bach%20-%20Brandenburg%20Concerto.mp3" TargetMode="External"/><Relationship Id="rId5" Type="http://schemas.openxmlformats.org/officeDocument/2006/relationships/image" Target="../media/image71.png"/><Relationship Id="rId4" Type="http://schemas.openxmlformats.org/officeDocument/2006/relationships/image" Target="../media/image70.gi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74;&#1080;&#1082;&#1090;&#1086;&#1088;&#1080;&#1085;&#1072;%20%20&#1092;&#1080;&#1079;&#1080;&#1082;&#1072;\&#1084;&#1091;&#1079;&#1099;&#1082;&#1072;&#1083;&#1100;&#1085;&#1086;&#1077;%20&#1086;&#1092;&#1086;&#1088;&#1084;&#1083;&#1077;&#1085;&#1080;&#1077;\Beethoven%20-%20Moonlight%20Sonata.mp3" TargetMode="External"/><Relationship Id="rId5" Type="http://schemas.openxmlformats.org/officeDocument/2006/relationships/image" Target="../media/image79.png"/><Relationship Id="rId4" Type="http://schemas.openxmlformats.org/officeDocument/2006/relationships/image" Target="../media/image78.gi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User\&#1056;&#1072;&#1073;&#1086;&#1095;&#1080;&#1081;%20&#1089;&#1090;&#1086;&#1083;\&#1074;&#1080;&#1082;&#1090;&#1086;&#1088;&#1080;&#1085;&#1072;%20%20&#1092;&#1080;&#1079;&#1080;&#1082;&#1072;\&#1084;&#1091;&#1079;&#1099;&#1082;&#1072;&#1083;&#1100;&#1085;&#1086;&#1077;%20&#1086;&#1092;&#1086;&#1088;&#1084;&#1083;&#1077;&#1085;&#1080;&#1077;\Track%20No02.mp3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74;&#1080;&#1082;&#1090;&#1086;&#1088;&#1080;&#1085;&#1072;%20%20&#1092;&#1080;&#1079;&#1080;&#1082;&#1072;\&#1084;&#1091;&#1079;&#1099;&#1082;&#1072;&#1083;&#1100;&#1085;&#1086;&#1077;%20&#1086;&#1092;&#1086;&#1088;&#1084;&#1083;&#1077;&#1085;&#1080;&#1077;\%2020%20Classic-1.wma" TargetMode="Externa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lum bright="-9000" contrast="-39000"/>
          </a:blip>
          <a:srcRect r="4959"/>
          <a:stretch>
            <a:fillRect/>
          </a:stretch>
        </p:blipFill>
        <p:spPr bwMode="auto">
          <a:xfrm>
            <a:off x="285720" y="500042"/>
            <a:ext cx="8659444" cy="5572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57158" y="1428736"/>
            <a:ext cx="464347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Полюбить </a:t>
            </a:r>
          </a:p>
          <a:p>
            <a:r>
              <a:rPr lang="ru-RU" sz="4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можно </a:t>
            </a:r>
          </a:p>
          <a:p>
            <a:r>
              <a:rPr lang="ru-RU" sz="4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лишь то ,</a:t>
            </a:r>
          </a:p>
          <a:p>
            <a:r>
              <a:rPr lang="ru-RU" sz="40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что знаешь. </a:t>
            </a:r>
          </a:p>
          <a:p>
            <a:r>
              <a:rPr lang="ru-RU" sz="4000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Леонардо  да Винчи</a:t>
            </a:r>
            <a:endParaRPr lang="ru-RU" sz="4000" b="1" i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Track No0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858148" y="6215082"/>
            <a:ext cx="304800" cy="304800"/>
          </a:xfrm>
          <a:prstGeom prst="rect">
            <a:avLst/>
          </a:prstGeom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600076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подготовила: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Calibri" pitchFamily="34" charset="0"/>
                <a:cs typeface="Times New Roman" pitchFamily="18" charset="0"/>
              </a:rPr>
              <a:t>учитель физики ВКК  МОУ АСОШ №3 с УИОП  Ряховская Н.В.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4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0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400"/>
                            </p:stCondLst>
                            <p:childTnLst>
                              <p:par>
                                <p:cTn id="3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200"/>
                            </p:stCondLst>
                            <p:childTnLst>
                              <p:par>
                                <p:cTn id="4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 showWhenStopped="0">
                <p:cTn id="5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Program Files\Physicon\Open Physics 2.6. Part 2. Net\content\scientist\images\laplace.jpg"/>
          <p:cNvPicPr>
            <a:picLocks noChangeAspect="1" noChangeArrowheads="1"/>
          </p:cNvPicPr>
          <p:nvPr/>
        </p:nvPicPr>
        <p:blipFill>
          <a:blip r:embed="rId3"/>
          <a:srcRect t="2816" b="9859"/>
          <a:stretch>
            <a:fillRect/>
          </a:stretch>
        </p:blipFill>
        <p:spPr bwMode="auto">
          <a:xfrm>
            <a:off x="2428860" y="214290"/>
            <a:ext cx="3804056" cy="4429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Прямоугольник 5"/>
          <p:cNvSpPr/>
          <p:nvPr/>
        </p:nvSpPr>
        <p:spPr>
          <a:xfrm>
            <a:off x="142844" y="4714884"/>
            <a:ext cx="88583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Лаплас (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Laplace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) Пьер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Симон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(23.III.1749–5.III.1827)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Французский математик, физик и астроном, чл. Парижской АН (1785), многих других академий и о-в, иностранный почетный чл. Петербургской АН (1802).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 l="4592" r="3571"/>
          <a:stretch>
            <a:fillRect/>
          </a:stretch>
        </p:blipFill>
        <p:spPr bwMode="auto">
          <a:xfrm>
            <a:off x="214282" y="1033446"/>
            <a:ext cx="8643998" cy="46101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Beethoven - Fur Elis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86776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57158" y="142852"/>
            <a:ext cx="85011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normalizeH="0" baseline="0" dirty="0" smtClean="0">
                <a:ln/>
                <a:solidFill>
                  <a:srgbClr val="FFFF00"/>
                </a:solidFill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800" b="1" i="0" u="none" strike="noStrike" normalizeH="0" baseline="0" dirty="0" smtClean="0">
                <a:ln/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Самый ученый рыцарь</a:t>
            </a:r>
            <a:r>
              <a:rPr kumimoji="0" lang="ru-RU" sz="4800" b="1" i="0" u="none" strike="noStrike" normalizeH="0" baseline="0" dirty="0" smtClean="0">
                <a:ln/>
                <a:solidFill>
                  <a:srgbClr val="FFFF00"/>
                </a:solidFill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4800" b="1" i="0" u="none" strike="noStrike" normalizeH="0" baseline="0" dirty="0" smtClean="0">
              <a:ln/>
              <a:solidFill>
                <a:srgbClr val="FFFF00"/>
              </a:solidFill>
              <a:latin typeface="Arial" pitchFamily="34" charset="0"/>
            </a:endParaRPr>
          </a:p>
        </p:txBody>
      </p:sp>
      <p:pic>
        <p:nvPicPr>
          <p:cNvPr id="8194" name="Picture 2" descr="C:\Documents and Settings\комп\Мои документы\Мои рисунки\ДВИЖУЩИЕСЯ КАРТИНКИ\люди\human9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000108"/>
            <a:ext cx="7970622" cy="5857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85728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1.Именно этот английский ученый, получивший за свою научную деятельность рыцарский титул, направил сподвижнику Петра 1, крупному </a:t>
            </a:r>
            <a:r>
              <a:rPr lang="ru-RU" sz="20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военоначальнику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Александру Даниловичу Меньшикову извещение о том, что тот избран членом Королевской Академии наук Великобритании; парадокс состоял в том, что Меньшиков был неграмотным.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928802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2.В 1695 году он получил должность смотрителя Монетного  двора Великобритании, а через 4 года – директора; ему была поручена чеканка всех монет страны.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5786454"/>
            <a:ext cx="85725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5.Философ Гегель шутил: три яблока сгубили мир: яблоко Адама, яблоко Париса и его яблоко.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071810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3.Увлечение естественными науками он сочетал с увлечением религией. К концу жизни он написал сочинение о пророке Данииле и толкование Апокалипсиса. Тем не менее богу, по словам Фридриха Энгельса, он оставил только первый толчок, но запретил всякое дальнейшее вмешательство в Солнечную систему.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786322"/>
            <a:ext cx="90011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4.Этот ученый-физик одновременно является автором двух важных математических методов: дифференциального и интегрального исчислений.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исаак ньют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1" y="285728"/>
            <a:ext cx="3786214" cy="466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5072074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Ньютон (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Newton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) Исаак      (1643–1727)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Английский математик, механик, астроном и физик, создатель классической механики, член (1672) и президент (с 1703) Лондонского королевского общества.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C:\Program Files\Physicon\Open Physics 2.6. Part 1. Net\content\scientist\images\newt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57166"/>
            <a:ext cx="3429024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0996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214414" y="1428736"/>
            <a:ext cx="685804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50" endPos="85000" dist="29997" dir="5400000" sy="-100000" algn="bl" rotWithShape="0"/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5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50" endPos="85000" dist="29997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Баловень богов</a:t>
            </a:r>
            <a:r>
              <a:rPr kumimoji="0" lang="ru-RU" sz="5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50" endPos="85000" dist="29997" dir="5400000" sy="-100000" algn="bl" rotWithShape="0"/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5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50" endPos="85000" dist="29997" dir="5400000" sy="-100000" algn="bl" rotWithShape="0"/>
              </a:effectLst>
              <a:latin typeface="Arial" pitchFamily="34" charset="0"/>
            </a:endParaRPr>
          </a:p>
        </p:txBody>
      </p:sp>
      <p:pic>
        <p:nvPicPr>
          <p:cNvPr id="6" name="Track No0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5857892"/>
            <a:ext cx="88582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5.Имя и фамилия этого ученого составляла содержание первой в мире радиограммы, переданной А.С.Поповым.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1.Этот будущий физик родился на свет очень слабым ребенком; врачи единодушно утверждали, что он не жилец на белом свете. Умер он в 37 лет от заражения крови.</a:t>
            </a:r>
            <a:endParaRPr lang="ru-RU" sz="2400" b="1" dirty="0" smtClean="0"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214422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2.Ко всем делам, за которые брался этот человек, он проявлял огромные способности. Его наставник по токарному делу, узнав, что ученик стал ученым, заметил: </a:t>
            </a: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Жаль. Из него мог бы получиться отличный токарь</a:t>
            </a: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А известный физик Г.Л.Гельмгольц, бывший его научный руководитель, назвал нашего героя </a:t>
            </a: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баловнем богов</a:t>
            </a:r>
            <a:r>
              <a:rPr lang="ru-RU" sz="2400" b="1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b="1" dirty="0" smtClean="0"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42900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3.Именно он экспериментально обнаружил электромагнитные волны, предсказанные великим Максвеллом, и наблюдал их отражение, преломление, интерференцию, поляризацию.</a:t>
            </a:r>
            <a:endParaRPr lang="ru-RU" sz="2400" b="1" dirty="0" smtClean="0"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71488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4.Тем не менее известно его письмо в Дрезденскую коммерческую палату о том, что исследования радиоволн надо запретить как бесполезные.</a:t>
            </a:r>
            <a:endParaRPr lang="ru-RU" sz="2400" b="1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" grpId="0"/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547300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Герц (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Hertz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) Генрих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(22.II.1857–1.I.1894)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Немецкий физик, один из основателей электродинамики.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Program Files\Physicon\Open Physics 2.6. Part 2. Net\content\scientist\images\hertz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14290"/>
            <a:ext cx="3786214" cy="50482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divo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4643446"/>
            <a:ext cx="835824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Ученый,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писатель и политик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3500" dist="50800" dir="54000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  <a:latin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/>
          <a:srcRect l="3150" t="1429" r="8661" b="2857"/>
          <a:stretch>
            <a:fillRect/>
          </a:stretch>
        </p:blipFill>
        <p:spPr bwMode="auto">
          <a:xfrm>
            <a:off x="6786578" y="714356"/>
            <a:ext cx="211968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 20 Classic-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 20 Classic-1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numSld="3" showWhenStopped="0">
                <p:cTn id="2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1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585789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5.На его бюсте вырезаны слова: «Он отнял молнию у небес и власть у тиранов»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Этот ученый в 27 лет стал одним из самых популярных писателей Америки.</a:t>
            </a:r>
            <a:endParaRPr lang="ru-RU" sz="2400" dirty="0" smtClean="0"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8579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Выпускаемый им 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Альманах бедного Ричарда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выходил в свет около 30 лет; он издавал также 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Пенсильванскую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газету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организовал первую в США публичную библиотеку.</a:t>
            </a:r>
            <a:endParaRPr lang="ru-RU" sz="2400" dirty="0" smtClean="0"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85784" y="1928802"/>
            <a:ext cx="9429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indent="-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2.Этот человек участвовал в составлении 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Декларации независимости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США.</a:t>
            </a:r>
            <a:endParaRPr lang="ru-RU" sz="2400" dirty="0" smtClean="0"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78605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3.Он был пятнадцатым ребенком в семье мелкого ремесленника, прожил 84 года, из которых физикой занимался только 7 лет. За это семилетие успел многое сделать в науке: ввел понятие 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положительное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отрицательное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электричество, 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батарея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конденсатор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проводник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заряд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разряд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обмотка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dirty="0" smtClean="0"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78632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4.Главным его изобретением стал молниеотвод (громоотвод), а главным открытием 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установление электрической природы молнии.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3" grpId="0"/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lum bright="8000" contrast="-16000"/>
          </a:blip>
          <a:srcRect l="14376"/>
          <a:stretch>
            <a:fillRect/>
          </a:stretch>
        </p:blipFill>
        <p:spPr bwMode="auto">
          <a:xfrm>
            <a:off x="142844" y="214290"/>
            <a:ext cx="8781941" cy="5464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5500702"/>
            <a:ext cx="72412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Беджамин</a:t>
            </a:r>
            <a:r>
              <a:rPr lang="ru-RU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Франклин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Франклин.jpg"/>
          <p:cNvPicPr>
            <a:picLocks noChangeAspect="1" noChangeArrowheads="1"/>
          </p:cNvPicPr>
          <p:nvPr/>
        </p:nvPicPr>
        <p:blipFill>
          <a:blip r:embed="rId3"/>
          <a:srcRect b="11586"/>
          <a:stretch>
            <a:fillRect/>
          </a:stretch>
        </p:blipFill>
        <p:spPr bwMode="auto">
          <a:xfrm>
            <a:off x="2357422" y="285728"/>
            <a:ext cx="4143392" cy="50879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tx1">
                <a:lumMod val="85000"/>
                <a:lumOff val="15000"/>
                <a:alpha val="6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4282" y="1500174"/>
            <a:ext cx="496302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Физик,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почти не знавший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математики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  <a:latin typeface="Arial" pitchFamily="34" charset="0"/>
            </a:endParaRPr>
          </a:p>
        </p:txBody>
      </p:sp>
      <p:pic>
        <p:nvPicPr>
          <p:cNvPr id="3" name="20 SAINT-PREUX INTERMEZZ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072462" y="6215082"/>
            <a:ext cx="304800" cy="304800"/>
          </a:xfrm>
          <a:prstGeom prst="rect">
            <a:avLst/>
          </a:prstGeom>
        </p:spPr>
      </p:pic>
      <p:pic>
        <p:nvPicPr>
          <p:cNvPr id="4" name="20 SAINT-PREUX INTERMEZZO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numSld="3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355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4500570"/>
            <a:ext cx="88582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5.Этот физик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самоучка плохо знал математику, в результате, по выражению ученого Роберта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Милликена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облечь его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плебейски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обнаженные научные представления в аристократические одежды математически пришлось Максвеллу.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8572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Этот великий английский физик вынужден был подрабатывать смотрителем маяков и судебным экспертом по качеству промышленных товаров.</a:t>
            </a:r>
            <a:endParaRPr lang="ru-RU" sz="2400" dirty="0" smtClean="0"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57161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2.Известный физик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Гемфи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Деви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конце жизни признал, что главным достижением его жизни стало открытие этого ученого.</a:t>
            </a:r>
            <a:endParaRPr lang="ru-RU" sz="2400" dirty="0" smtClean="0"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500306"/>
            <a:ext cx="9001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3.Наш герой первым ввел в физику понятия: поле, катод, анод, электролит.</a:t>
            </a:r>
            <a:endParaRPr lang="ru-RU" sz="2400" dirty="0" smtClean="0"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500438"/>
            <a:ext cx="8929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4.Он сделал величайшее изобретение: создал модель электродвигателя.</a:t>
            </a:r>
            <a:endParaRPr lang="ru-RU" sz="24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" grpId="0"/>
      <p:bldP spid="3" grpId="0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Program Files\Physicon\Open Physics 2.6. Part 2. Net\content\scientist\images\farada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14290"/>
            <a:ext cx="4134472" cy="44101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tx1">
                <a:lumMod val="95000"/>
                <a:lumOff val="5000"/>
                <a:alpha val="6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00034" y="4786322"/>
            <a:ext cx="78581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Фарадей (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Faraday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) Майкл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(22.IX.1791–25.VIII.1867)</a:t>
            </a:r>
          </a:p>
          <a:p>
            <a:pPr algn="ctr"/>
            <a:endParaRPr lang="ru-RU" sz="2800" b="1" dirty="0" smtClean="0"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Английский физик и химик.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4"/>
          <a:srcRect r="7197"/>
          <a:stretch>
            <a:fillRect/>
          </a:stretch>
        </p:blipFill>
        <p:spPr bwMode="auto">
          <a:xfrm>
            <a:off x="214282" y="500042"/>
            <a:ext cx="8662797" cy="5214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James Last Одинокий пасту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839200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85720" y="1857364"/>
            <a:ext cx="59583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Plain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Ученый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чудак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reflection blurRad="6350" stA="60000" endA="900" endPos="60000" dist="60007" dir="5400000" sy="-100000" algn="bl" rotWithShape="0"/>
              </a:effectLst>
              <a:latin typeface="Arial" pitchFamily="34" charset="0"/>
            </a:endParaRPr>
          </a:p>
        </p:txBody>
      </p:sp>
      <p:pic>
        <p:nvPicPr>
          <p:cNvPr id="3" name="К Элизе обработ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72462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6573"/>
                            </p:stCondLst>
                            <p:childTnLst>
                              <p:par>
                                <p:cTn id="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tmFilter="0,0; .5, 1; 1, 1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14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214282" y="5143512"/>
            <a:ext cx="89297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Этот ученый сделал ряд важнейших открытий; известных теперь почти каждому; он по праву считается одним из создателей электродинамики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500042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Этот физик был скорее уродлив, чем некрасив, всегда ходил с огромным зонтом, был неуклюж и неловок.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357298"/>
            <a:ext cx="885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Он славился своей рассеянностью. Про него рассказывали, что однажды с сосредоточенным видом он варил в воде три минуты свои часы, держа яйцо в руке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786058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 Он был малоизвестен при жизни. Имя же его сына – поэта знал чуть ли не каждый.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857628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Кроме физики он занимался математикой, ботаникой, химией и даже был членом комиссии по изданию классиков по литературы.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3" grpId="0"/>
      <p:bldP spid="3" grpId="0"/>
      <p:bldP spid="4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Program Files\Physicon\Open Physics 2.6. Part 2. Net\content\scientist\images\ampe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285728"/>
            <a:ext cx="3923232" cy="47863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Прямоугольник 3"/>
          <p:cNvSpPr/>
          <p:nvPr/>
        </p:nvSpPr>
        <p:spPr>
          <a:xfrm>
            <a:off x="0" y="5042118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Ампер (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Ampere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) Андре-Мари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(22.I.1775–10.VI.1836)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Французский физик, математик и химик, член многих академий наук.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/>
          <a:srcRect r="15816"/>
          <a:stretch>
            <a:fillRect/>
          </a:stretch>
        </p:blipFill>
        <p:spPr bwMode="auto">
          <a:xfrm>
            <a:off x="0" y="857232"/>
            <a:ext cx="8594943" cy="500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38ALBINONI-ADAGI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7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28596" y="4000504"/>
            <a:ext cx="822968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Plain">
              <a:avLst/>
            </a:prstTxWarp>
            <a:spAutoFit/>
            <a:scene3d>
              <a:camera prst="perspectiveLef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Создатель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первого источника тока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  <a:latin typeface="Arial" pitchFamily="34" charset="0"/>
            </a:endParaRPr>
          </a:p>
        </p:txBody>
      </p:sp>
      <p:pic>
        <p:nvPicPr>
          <p:cNvPr id="10243" name="Picture 3" descr="C:\Documents and Settings\комп\Мои документы\Мои рисунки\ДВИЖУЩИЕСЯ КАРТИНКИ\люди\human12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338891"/>
            <a:ext cx="3301188" cy="4375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0034" y="214291"/>
            <a:ext cx="8143932" cy="63709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Left">
                <a:rot lat="600000" lon="600000" rev="21594000"/>
              </a:camera>
              <a:lightRig rig="soft" dir="t"/>
            </a:scene3d>
            <a:sp3d z="-12700" extrusionH="57150" contourW="12700" prstMaterial="metal">
              <a:bevelT w="38100" h="38100"/>
              <a:contourClr>
                <a:schemeClr val="accent2">
                  <a:lumMod val="40000"/>
                  <a:lumOff val="60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blipFill>
                  <a:blip r:embed="rId3"/>
                  <a:stretch>
                    <a:fillRect/>
                  </a:stretch>
                </a:blip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  <a:reflection blurRad="6350" stA="50000" endA="300" endPos="50000" dist="60007" dir="5400000" sy="-100000" algn="bl" rotWithShape="0"/>
                </a:effectLst>
              </a:rPr>
              <a:t>Викторина</a:t>
            </a:r>
          </a:p>
          <a:p>
            <a:pPr algn="ctr"/>
            <a:r>
              <a:rPr lang="ru-RU" sz="7200" b="1" dirty="0" smtClean="0">
                <a:blipFill>
                  <a:blip r:embed="rId4"/>
                  <a:stretch>
                    <a:fillRect/>
                  </a:stretch>
                </a:blip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  <a:reflection blurRad="6350" stA="50000" endA="300" endPos="50000" dist="60007" dir="5400000" sy="-100000" algn="bl" rotWithShape="0"/>
                </a:effectLst>
              </a:rPr>
              <a:t/>
            </a:r>
            <a:br>
              <a:rPr lang="ru-RU" sz="7200" b="1" dirty="0" smtClean="0">
                <a:blipFill>
                  <a:blip r:embed="rId4"/>
                  <a:stretch>
                    <a:fillRect/>
                  </a:stretch>
                </a:blip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  <a:reflection blurRad="6350" stA="50000" endA="300" endPos="50000" dist="60007" dir="5400000" sy="-100000" algn="bl" rotWithShape="0"/>
                </a:effectLst>
              </a:rPr>
            </a:br>
            <a:r>
              <a:rPr lang="ru-RU" sz="8000" b="1" dirty="0" smtClean="0">
                <a:blipFill>
                  <a:blip r:embed="rId5"/>
                  <a:stretch>
                    <a:fillRect/>
                  </a:stretch>
                </a:blip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  <a:reflection blurRad="6350" stA="50000" endA="300" endPos="50000" dist="60007" dir="5400000" sy="-100000" algn="bl" rotWithShape="0"/>
                </a:effectLst>
              </a:rPr>
              <a:t> </a:t>
            </a:r>
            <a:r>
              <a:rPr lang="ru-RU" sz="8800" b="1" dirty="0" smtClean="0">
                <a:blipFill>
                  <a:blip r:embed="rId5"/>
                  <a:stretch>
                    <a:fillRect/>
                  </a:stretch>
                </a:blip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  <a:reflection blurRad="6350" stA="50000" endA="300" endPos="50000" dist="60007" dir="5400000" sy="-100000" algn="bl" rotWithShape="0"/>
                </a:effectLst>
              </a:rPr>
              <a:t>«Знаменитые физики тысячелетия».</a:t>
            </a:r>
            <a:endParaRPr lang="ru-RU" sz="8800" b="1" cap="all" spc="0" dirty="0">
              <a:ln w="0"/>
              <a:blipFill>
                <a:blip r:embed="rId5"/>
                <a:stretch>
                  <a:fillRect/>
                </a:stretch>
              </a:blipFill>
              <a:effectLst>
                <a:glow rad="101600">
                  <a:schemeClr val="accent6">
                    <a:lumMod val="75000"/>
                    <a:alpha val="60000"/>
                  </a:schemeClr>
                </a:glow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5000636"/>
            <a:ext cx="86439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5.Он открыл взаимную электризацию разнородных металлов при их контакте,  расположив их в ряд по величине по  возникающей между ними разности потенциалов.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2860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Этот физик, будучи ребенком, первое слово сказал в 4 года, и это было слово 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нет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.Он открыл и исследовал газ метан.</a:t>
            </a:r>
            <a:endParaRPr lang="ru-RU" sz="2400" dirty="0" smtClean="0"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35729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Этот человек был не только физиком, но и химиком, физиологом, изобретателем.</a:t>
            </a:r>
            <a:endParaRPr lang="ru-RU" sz="2400" dirty="0" smtClean="0"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285992"/>
            <a:ext cx="8929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С 1815 по 1819 г. он занимал пост директора философского факультета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Падуанского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университета.</a:t>
            </a:r>
            <a:endParaRPr lang="ru-RU" sz="2400" dirty="0" smtClean="0"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286124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По иронии судьбы все приборы и личные вещи ученого 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виднейшего специалиста в области электричества, сгорели на выставке, посвященной его памяти, в результате пожара, вызванного неисправностью электропроводки.</a:t>
            </a:r>
            <a:endParaRPr lang="ru-RU" sz="24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1" grpId="0"/>
      <p:bldP spid="3" grpId="0"/>
      <p:bldP spid="4" grpId="0"/>
      <p:bldP spid="5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5500702"/>
            <a:ext cx="662534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Алессандро Вольта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Alessandro_Vol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357166"/>
            <a:ext cx="3901586" cy="48466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00034" y="857232"/>
            <a:ext cx="5929354" cy="2909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DoubleWave1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50" endPos="85000" dist="29997" dir="5400000" sy="-100000" algn="bl" rotWithShape="0"/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50" endPos="85000" dist="29997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Самый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50" endPos="85000" dist="29997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математический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50" endPos="85000" dist="29997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физик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55000" endA="50" endPos="85000" dist="29997" dir="5400000" sy="-100000" algn="bl" rotWithShape="0"/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6350" stA="55000" endA="50" endPos="85000" dist="29997" dir="5400000" sy="-100000" algn="bl" rotWithShape="0"/>
              </a:effectLst>
              <a:latin typeface="Arial" pitchFamily="34" charset="0"/>
            </a:endParaRPr>
          </a:p>
        </p:txBody>
      </p:sp>
      <p:pic>
        <p:nvPicPr>
          <p:cNvPr id="3" name="38ALBINONI-ADAGI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 showWhenStopped="0">
                <p:cTn id="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560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0" y="4643446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По словам Генриха Герца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Формулы этого физика живут собственной жизнью, обладают собственным разумом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кажется, что эти формулы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умнее даже самого автора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Система его взглядов выражена его уравнениями; это основа теории электромагнитного поля.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Этот ученый в детстве учился плохо, особенно по математике, но когда началось изучение геометрии, быстро стал лучшим учеником своей школы.</a:t>
            </a:r>
            <a:endParaRPr lang="ru-RU" sz="2400" dirty="0" smtClean="0"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28586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2. «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Самый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математичный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физик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так называли его современники. Он между делом осуществил первую в мире цветную фотографию и разработал способ радикального выведения пятен с одежды, но всемирную известность ему принесло совсем не это.</a:t>
            </a:r>
            <a:endParaRPr lang="ru-RU" sz="2400" dirty="0" smtClean="0"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214686"/>
            <a:ext cx="90011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Свои работы он подписывал псевдонимом: 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dp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en-US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dt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dirty="0" smtClean="0"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78619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Его труды относятся почти ко всем разделам физики, но главные 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 молекулярной физике и электродинамике.</a:t>
            </a:r>
            <a:endParaRPr lang="ru-RU" sz="24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3" grpId="0"/>
      <p:bldP spid="3" grpId="0"/>
      <p:bldP spid="4" grpId="0"/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Program Files\Physicon\Open Physics 2.6. Part 2. Net\content\scientist\images\maxwell.jpg"/>
          <p:cNvPicPr>
            <a:picLocks noChangeAspect="1" noChangeArrowheads="1"/>
          </p:cNvPicPr>
          <p:nvPr/>
        </p:nvPicPr>
        <p:blipFill>
          <a:blip r:embed="rId3"/>
          <a:srcRect t="4687"/>
          <a:stretch>
            <a:fillRect/>
          </a:stretch>
        </p:blipFill>
        <p:spPr bwMode="auto">
          <a:xfrm>
            <a:off x="2643174" y="214290"/>
            <a:ext cx="3429024" cy="43577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Прямоугольник 3"/>
          <p:cNvSpPr/>
          <p:nvPr/>
        </p:nvSpPr>
        <p:spPr>
          <a:xfrm>
            <a:off x="0" y="4611231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Максвелл (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Maxwell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) Джеймс Клерк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(1831–1879)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Английский физик, создатель классической электродинамики, один из основоположников статистической физики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857752" y="1142984"/>
            <a:ext cx="450056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Исключение из правил</a:t>
            </a:r>
            <a:r>
              <a:rPr kumimoji="0" lang="ru-RU" sz="4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4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  <a:latin typeface="Arial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4643470" cy="5638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0" name="Picture 2" descr="C:\Documents and Settings\комп\Мои документы\Мои рисунки\ДВИЖУЩИЕСЯ КАРТИНКИ\office3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143248"/>
            <a:ext cx="3119456" cy="3119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ach - Brandenburg Concert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662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0" y="5429264"/>
            <a:ext cx="90011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5.Этот ученый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один из основателей физики, создатель общей теории пространства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времени тяготения.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2860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Этот ученый свой трудовой путь начал в качестве школьного учителя, а в дальнейшем выполнял роль эксперта в патентном бюро Берна.</a:t>
            </a:r>
            <a:endParaRPr lang="ru-RU" sz="2400" dirty="0" smtClean="0"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71448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Нобелевскую премию он получил в 1921 году за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физико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математические исследования и открытие законов фотоэффекта.</a:t>
            </a:r>
            <a:endParaRPr lang="ru-RU" sz="2400" dirty="0" smtClean="0"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85749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3.Его письмо президенту США в 1940 году стимулировало организацию ядерных исследований в этой стране.</a:t>
            </a:r>
            <a:endParaRPr lang="ru-RU" sz="2400" dirty="0" smtClean="0"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78619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Он долгое время работал в Германии и он  - единственный еврей, чей бюст находится среди нескольких сотен бюстов немцев в Пантеоне национальной славы Германии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Вальгалла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близ </a:t>
            </a:r>
            <a:r>
              <a:rPr lang="ru-RU" sz="24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Регенсбурга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56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1" grpId="0"/>
      <p:bldP spid="3" grpId="0"/>
      <p:bldP spid="4" grpId="0"/>
      <p:bldP spid="5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 descr="C:\Documents and Settings\комп\Мои документы\Мои рисунки\einshtein_germany.jp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 l="2067" r="6984" b="8065"/>
          <a:stretch>
            <a:fillRect/>
          </a:stretch>
        </p:blipFill>
        <p:spPr bwMode="auto">
          <a:xfrm>
            <a:off x="2643174" y="193183"/>
            <a:ext cx="3214710" cy="41645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Прямоугольник 3"/>
          <p:cNvSpPr/>
          <p:nvPr/>
        </p:nvSpPr>
        <p:spPr>
          <a:xfrm>
            <a:off x="0" y="4643446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Эйнштейн (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Einstein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) Альберт (14.III.1879–18.IV.1955)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Физик-теоретик, один из основателей современной физики, иностранный член-корреспондент РАН (1922) и иностранный почетный член АН СССР (1926).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8167712" cy="400051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l="26021"/>
          <a:stretch>
            <a:fillRect/>
          </a:stretch>
        </p:blipFill>
        <p:spPr bwMode="auto">
          <a:xfrm>
            <a:off x="214282" y="642918"/>
            <a:ext cx="8632070" cy="5715040"/>
          </a:xfrm>
          <a:prstGeom prst="round2DiagRect">
            <a:avLst>
              <a:gd name="adj1" fmla="val 37667"/>
              <a:gd name="adj2" fmla="val 775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игры</a:t>
            </a:r>
            <a:endParaRPr lang="ru-RU" sz="8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686800" cy="557216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Раньше соперников определить имя и фамилию ученого, используя сведения о нем, которые последовательно ( информацию за информацией) приводит ведущий;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каждом случае дается 5 подсказок.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Если правильный ответ получен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 первой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информации - на счет команды поступает5 баллов;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 второй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-4балла,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 третьей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-3 балла,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четвертой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-2 балла,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пятой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- 1 балл.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14348" y="357166"/>
            <a:ext cx="786984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InflateTop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reflection blurRad="6350" stA="55000" endA="50" endPos="85000" dir="5400000" sy="-100000" algn="bl" rotWithShape="0"/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reflection blurRad="6350" stA="55000" endA="50" endPos="85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Бунтарь на коленях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reflection blurRad="6350" stA="55000" endA="50" endPos="85000" dir="5400000" sy="-100000" algn="bl" rotWithShape="0"/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reflection blurRad="6350" stA="55000" endA="50" endPos="85000" dir="5400000" sy="-100000" algn="bl" rotWithShape="0"/>
              </a:effectLst>
              <a:latin typeface="Arial" pitchFamily="34" charset="0"/>
            </a:endParaRPr>
          </a:p>
        </p:txBody>
      </p:sp>
      <p:pic>
        <p:nvPicPr>
          <p:cNvPr id="11268" name="Picture 4" descr="C:\Documents and Settings\комп\Мои документы\Мои рисунки\ДВИЖУЩИЕСЯ КАРТИНКИ\Насекомые\bird5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357694"/>
            <a:ext cx="2847992" cy="2168358"/>
          </a:xfrm>
          <a:prstGeom prst="rect">
            <a:avLst/>
          </a:prstGeom>
          <a:noFill/>
        </p:spPr>
      </p:pic>
      <p:pic>
        <p:nvPicPr>
          <p:cNvPr id="7" name="Picture 4" descr="C:\Documents and Settings\комп\Мои документы\Мои рисунки\ДВИЖУЩИЕСЯ КАРТИНКИ\Насекомые\bird5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117668">
            <a:off x="206595" y="2041492"/>
            <a:ext cx="1717867" cy="1307922"/>
          </a:xfrm>
          <a:prstGeom prst="rect">
            <a:avLst/>
          </a:prstGeom>
          <a:noFill/>
        </p:spPr>
      </p:pic>
      <p:pic>
        <p:nvPicPr>
          <p:cNvPr id="8" name="Picture 4" descr="C:\Documents and Settings\комп\Мои документы\Мои рисунки\ДВИЖУЩИЕСЯ КАРТИНКИ\Насекомые\bird5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599659">
            <a:off x="6857061" y="2051239"/>
            <a:ext cx="1893403" cy="1441569"/>
          </a:xfrm>
          <a:prstGeom prst="rect">
            <a:avLst/>
          </a:prstGeom>
          <a:noFill/>
        </p:spPr>
      </p:pic>
      <p:pic>
        <p:nvPicPr>
          <p:cNvPr id="9" name="Beethoven - Moonlight Sonat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29124" y="328612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" dur="1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764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0" y="4857760"/>
            <a:ext cx="87868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5.Лишь спустя почти три столетия после его кончины папа римский Иоанн Павел Второй выступил с заявлением, в котором признал, что гонения церкви на этого ученого были напрасны: он был прав.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Воспитание этот ученый получил в монастыре, образование- частично на медицинском факультете Пизанского университета; затем работал преподавателем математики, был придворным философом</a:t>
            </a:r>
            <a:endParaRPr lang="ru-RU" sz="2400" dirty="0" smtClean="0"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714488"/>
            <a:ext cx="8929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2.История статики началась с Архимеда, история же механики неразрывно связана с именем этого ученого.</a:t>
            </a:r>
            <a:endParaRPr lang="ru-RU" sz="2400" dirty="0" smtClean="0"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57174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Он умер в 1642 году, а почти через 100 лет 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1737 году прах ученого, согласно его завещанию, был перенесен во Флоренцию и захоронен рядом с прахом Микеланджело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 smtClean="0"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92906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По образному выражению, этот ученый сумел отстоять свои научные взгляды и 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победить на коленях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500"/>
                                        <p:tgtEl>
                                          <p:spTgt spid="5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69" grpId="0"/>
      <p:bldP spid="3" grpId="0"/>
      <p:bldP spid="4" grpId="0"/>
      <p:bldP spid="5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галил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14290"/>
            <a:ext cx="3714776" cy="44551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4857760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Галилей (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Galilei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) Галилео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(1564–1642)</a:t>
            </a:r>
            <a:endParaRPr lang="ru-RU" sz="2800" b="1" dirty="0" smtClean="0"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Итальянский ученый, один из основателей естествознания.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71481"/>
            <a:ext cx="8831758" cy="5572164"/>
          </a:xfrm>
          <a:prstGeom prst="round2DiagRect">
            <a:avLst>
              <a:gd name="adj1" fmla="val 0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65453" y="1071546"/>
            <a:ext cx="8897007" cy="43577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14290"/>
            <a:ext cx="7858180" cy="6215106"/>
          </a:xfrm>
          <a:prstGeom prst="rect">
            <a:avLst/>
          </a:prstGeom>
        </p:spPr>
        <p:txBody>
          <a:bodyPr wrap="square">
            <a:prstTxWarp prst="textDeflateInflateDeflate">
              <a:avLst>
                <a:gd name="adj" fmla="val 25196"/>
              </a:avLst>
            </a:prstTxWarp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60000" dist="6000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60000" endA="900" endPos="6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3357562"/>
            <a:ext cx="692948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6000" b="1" cap="none" spc="0" dirty="0" smtClean="0">
                <a:ln w="24500" cmpd="dbl">
                  <a:solidFill>
                    <a:srgbClr val="92D050"/>
                  </a:solidFill>
                  <a:prstDash val="solid"/>
                  <a:miter lim="800000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177800" dist="1257300" dir="1200000" sx="86000" sy="86000" kx="-800400" algn="bl" rotWithShape="0">
                    <a:schemeClr val="accent3">
                      <a:lumMod val="75000"/>
                      <a:alpha val="92000"/>
                    </a:schemeClr>
                  </a:outerShdw>
                </a:effectLst>
              </a:rPr>
              <a:t>Задание №1</a:t>
            </a:r>
          </a:p>
          <a:p>
            <a:pPr algn="ctr"/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«Открытия вопреки убеждениям»</a:t>
            </a: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pic>
        <p:nvPicPr>
          <p:cNvPr id="5122" name="Picture 2" descr="C:\Documents and Settings\комп\Мои документы\Мои рисунки\ДВИЖУЩИЕСЯ КАРТИНКИ\light48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214290"/>
            <a:ext cx="3571870" cy="2857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C:\Documents and Settings\комп\Мои документы\Мои рисунки\ДВИЖУЩИЕСЯ КАРТИНКИ\small_350x20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048991">
            <a:off x="737490" y="1118668"/>
            <a:ext cx="4283838" cy="2506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Track No0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 showWhenStopped="0">
                <p:cTn id="2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214950"/>
            <a:ext cx="892971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5.Им разработана теория аккомодации глаза и изобретено глазное зеркало, которое используют врачи во всем мире.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1429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Карьеру свою он начал врачом в Потсдаме, а закончил президентом </a:t>
            </a:r>
            <a:r>
              <a:rPr lang="ru-RU" sz="28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Физико</a:t>
            </a:r>
            <a:r>
              <a:rPr lang="ru-RU" sz="2800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технического института в Берлине.</a:t>
            </a:r>
            <a:endParaRPr lang="ru-RU" sz="2800" dirty="0" smtClean="0"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28586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Этот физик, сделавший ряд открытий был , как ни странно, последователем философа Канта, отрицавшего возможность познания мира.</a:t>
            </a:r>
            <a:endParaRPr lang="ru-RU" sz="2800" dirty="0" smtClean="0"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786058"/>
            <a:ext cx="89297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Ученый первым измерил скорость распространения возбуждения в нервах.</a:t>
            </a:r>
            <a:endParaRPr lang="ru-RU" sz="2800" dirty="0" smtClean="0"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857628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4.Он разработал физическую и физиологическую теории восприятия звуков и разделил звук на основной тон и обертоны, построил модель уха.</a:t>
            </a:r>
            <a:endParaRPr lang="ru-RU" sz="28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Program Files\Physicon\Open Physics 2.6. Part 2. Net\content\scientist\images\helmholtz.jpg"/>
          <p:cNvPicPr>
            <a:picLocks noChangeAspect="1" noChangeArrowheads="1"/>
          </p:cNvPicPr>
          <p:nvPr/>
        </p:nvPicPr>
        <p:blipFill>
          <a:blip r:embed="rId3"/>
          <a:srcRect l="6780" t="5381" r="10170"/>
          <a:stretch>
            <a:fillRect/>
          </a:stretch>
        </p:blipFill>
        <p:spPr bwMode="auto">
          <a:xfrm>
            <a:off x="2786050" y="214290"/>
            <a:ext cx="3500462" cy="50249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57158" y="5214950"/>
            <a:ext cx="87868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Гельмгольц (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Helmholtz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) Герман Людвиг Фердинанд (31.VIII.1821–8.IX.1894)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Немецкий физик, математик, физиолог и психолог.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rgbClr val="92D050">
                      <a:alpha val="60000"/>
                    </a:srgbClr>
                  </a:glow>
                  <a:reflection blurRad="6350" stA="55000" endA="50" endPos="85000" dir="5400000" sy="-100000" algn="bl" rotWithShape="0"/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5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rgbClr val="92D050">
                      <a:alpha val="60000"/>
                    </a:srgbClr>
                  </a:glow>
                  <a:reflection blurRad="6350" stA="55000" endA="50" endPos="85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Бонапарта</a:t>
            </a:r>
            <a:r>
              <a:rPr kumimoji="0" lang="ru-RU" sz="5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rgbClr val="92D050">
                      <a:alpha val="60000"/>
                    </a:srgbClr>
                  </a:glow>
                  <a:reflection blurRad="6350" stA="55000" endA="50" endPos="85000" dir="5400000" sy="-100000" algn="bl" rotWithShape="0"/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5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rgbClr val="92D050">
                    <a:alpha val="60000"/>
                  </a:srgbClr>
                </a:glow>
                <a:reflection blurRad="6350" stA="55000" endA="50" endPos="85000" dir="5400000" sy="-100000" algn="bl" rotWithShape="0"/>
              </a:effectLst>
              <a:latin typeface="Arial" pitchFamily="34" charset="0"/>
            </a:endParaRPr>
          </a:p>
        </p:txBody>
      </p:sp>
      <p:pic>
        <p:nvPicPr>
          <p:cNvPr id="4" name=" 20 Classic-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0109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925" decel="100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925" decel="100000"/>
                                        <p:tgtEl>
                                          <p:spTgt spid="20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1925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1925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 showWhenStopped="0">
                <p:cTn id="1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0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5500702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5.В 1809 году он вывел формулу для расчета скорости распространения звука в воздухе. А в 1821 году установил закон изменения плотности воздуха с высотой, выведя барометрическую формулу.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1429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1.Этот французский физик, астроном и математик был одним из преподавателей Наполеона Бонапарта в военной школе. На великого завоевателя он произвел такое впечатление, что, придя к власти, Наполеон сразу же назначил своего бывшего учителя министром внутренних дел. Правда, дела на поприще у ученого шли плохо, и через 6 недель он был смещен со своего поста.</a:t>
            </a:r>
            <a:endParaRPr lang="ru-RU" sz="2000" b="1" dirty="0" smtClean="0"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071678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2.Истории известен его ответ на вопрос Наполеона о боге: </a:t>
            </a: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соей теории о происхождении Солнечной системы я не нуждаюсь в гипотезе о существовании бога</a:t>
            </a: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000" b="1" dirty="0" smtClean="0"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07181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3.В 1790 году он был назначен председателем Палаты мер и весов Франции и руководил внедрением в жизнь метрической системы.</a:t>
            </a:r>
            <a:endParaRPr lang="ru-RU" sz="2000" b="1" dirty="0" smtClean="0"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000504"/>
            <a:ext cx="88583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4.Про этого ученого современники писали. Что он рожден </a:t>
            </a: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довести все до совершенства, решить все, что решению поддается</a:t>
            </a: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Некоторые называли его Ньютоном своего времени. Он умер в месяц кончины Ньютона </a:t>
            </a:r>
            <a:r>
              <a:rPr lang="ru-RU" sz="2000" b="1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марте, но ровно через сто лет.</a:t>
            </a:r>
            <a:endParaRPr lang="ru-RU" sz="2000" b="1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500"/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1782</Words>
  <Application>Microsoft Office PowerPoint</Application>
  <PresentationFormat>Экран (4:3)</PresentationFormat>
  <Paragraphs>122</Paragraphs>
  <Slides>45</Slides>
  <Notes>0</Notes>
  <HiddenSlides>0</HiddenSlides>
  <MMClips>15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Слайд 1</vt:lpstr>
      <vt:lpstr>Слайд 2</vt:lpstr>
      <vt:lpstr>Слайд 3</vt:lpstr>
      <vt:lpstr>Правила игры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комп</cp:lastModifiedBy>
  <cp:revision>56</cp:revision>
  <dcterms:created xsi:type="dcterms:W3CDTF">2009-02-14T19:49:02Z</dcterms:created>
  <dcterms:modified xsi:type="dcterms:W3CDTF">2009-11-05T15:28:31Z</dcterms:modified>
</cp:coreProperties>
</file>