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1" r:id="rId3"/>
    <p:sldId id="257" r:id="rId4"/>
    <p:sldId id="274" r:id="rId5"/>
    <p:sldId id="277" r:id="rId6"/>
    <p:sldId id="278" r:id="rId7"/>
    <p:sldId id="275" r:id="rId8"/>
    <p:sldId id="279" r:id="rId9"/>
    <p:sldId id="276" r:id="rId10"/>
    <p:sldId id="269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№1</a:t>
            </a:r>
          </a:p>
        </c:rich>
      </c:tx>
      <c:layout>
        <c:manualLayout>
          <c:xMode val="edge"/>
          <c:yMode val="edge"/>
          <c:x val="0.29651236167107337"/>
          <c:y val="6.388889611679392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№1</c:v>
                </c:pt>
              </c:strCache>
            </c:strRef>
          </c:tx>
          <c:dPt>
            <c:idx val="2"/>
            <c:bubble3D val="0"/>
            <c:explosion val="48"/>
          </c:dPt>
          <c:dLbls>
            <c:dLbl>
              <c:idx val="0"/>
              <c:layout>
                <c:manualLayout>
                  <c:x val="-0.19220396170491333"/>
                  <c:y val="-6.53083434504685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6200007612271632E-2"/>
                  <c:y val="-0.140486762762682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9010747777029363E-2"/>
                  <c:y val="0.1159985444740324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Хорошо</c:v>
                </c:pt>
                <c:pt idx="1">
                  <c:v>Устало</c:v>
                </c:pt>
                <c:pt idx="2">
                  <c:v>Плохо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40</c:v>
                </c:pt>
                <c:pt idx="2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6251670234838769"/>
          <c:y val="0.16568413694774678"/>
          <c:w val="0.37963281492016732"/>
          <c:h val="0.78810869087787261"/>
        </c:manualLayout>
      </c:layout>
      <c:overlay val="0"/>
    </c:legend>
    <c:plotVisOnly val="1"/>
    <c:dispBlanksAs val="zero"/>
    <c:showDLblsOverMax val="0"/>
  </c:chart>
  <c:spPr>
    <a:solidFill>
      <a:srgbClr val="4F81BD">
        <a:lumMod val="20000"/>
        <a:lumOff val="80000"/>
      </a:srgbClr>
    </a:solidFill>
    <a:effectLst>
      <a:outerShdw blurRad="50800" dist="38100" dir="2700000" algn="tl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№2</a:t>
            </a:r>
          </a:p>
        </c:rich>
      </c:tx>
      <c:layout>
        <c:manualLayout>
          <c:xMode val="edge"/>
          <c:yMode val="edge"/>
          <c:x val="0.31141484854866874"/>
          <c:y val="5.475927048578803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№2</c:v>
                </c:pt>
              </c:strCache>
            </c:strRef>
          </c:tx>
          <c:dPt>
            <c:idx val="2"/>
            <c:bubble3D val="0"/>
            <c:explosion val="49"/>
          </c:dPt>
          <c:dLbls>
            <c:dLbl>
              <c:idx val="0"/>
              <c:layout>
                <c:manualLayout>
                  <c:x val="-0.11790449947342682"/>
                  <c:y val="-8.82890814038526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265010794883379"/>
                  <c:y val="-0.1494886255471023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Тихо </c:v>
                </c:pt>
                <c:pt idx="1">
                  <c:v>Нормально </c:v>
                </c:pt>
                <c:pt idx="2">
                  <c:v>Громко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57</c:v>
                </c:pt>
                <c:pt idx="2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9592917039689016"/>
          <c:y val="6.5738026263292115E-2"/>
          <c:w val="0.45315583934455345"/>
          <c:h val="0.86731399725918346"/>
        </c:manualLayout>
      </c:layout>
      <c:overlay val="0"/>
    </c:legend>
    <c:plotVisOnly val="1"/>
    <c:dispBlanksAs val="zero"/>
    <c:showDLblsOverMax val="0"/>
  </c:chart>
  <c:spPr>
    <a:solidFill>
      <a:srgbClr val="C0504D">
        <a:lumMod val="40000"/>
        <a:lumOff val="60000"/>
      </a:srgbClr>
    </a:solidFill>
    <a:effectLst>
      <a:outerShdw blurRad="50800" dist="38100" dir="2700000" algn="tl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№3</a:t>
            </a:r>
          </a:p>
        </c:rich>
      </c:tx>
      <c:layout>
        <c:manualLayout>
          <c:xMode val="edge"/>
          <c:yMode val="edge"/>
          <c:x val="0.28260026828643348"/>
          <c:y val="7.643227011969773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501003436937762E-3"/>
          <c:y val="0.41691835887224915"/>
          <c:w val="0.44310818246337774"/>
          <c:h val="0.385522819090265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№3</c:v>
                </c:pt>
              </c:strCache>
            </c:strRef>
          </c:tx>
          <c:dPt>
            <c:idx val="0"/>
            <c:bubble3D val="0"/>
            <c:explosion val="59"/>
          </c:dPt>
          <c:dLbls>
            <c:dLbl>
              <c:idx val="0"/>
              <c:layout>
                <c:manualLayout>
                  <c:x val="-0.12590953622620471"/>
                  <c:y val="0.1232503861216836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791749438557885"/>
                  <c:y val="-2.03903276518285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 очень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112</c:v>
                </c:pt>
                <c:pt idx="1">
                  <c:v>31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2992720092845191"/>
          <c:y val="0.14941271581444193"/>
          <c:w val="0.39135316461416364"/>
          <c:h val="0.59323874349060757"/>
        </c:manualLayout>
      </c:layout>
      <c:overlay val="0"/>
    </c:legend>
    <c:plotVisOnly val="1"/>
    <c:dispBlanksAs val="zero"/>
    <c:showDLblsOverMax val="0"/>
  </c:chart>
  <c:spPr>
    <a:solidFill>
      <a:srgbClr val="9BBB59">
        <a:lumMod val="60000"/>
        <a:lumOff val="40000"/>
      </a:srgbClr>
    </a:solidFill>
    <a:effectLst>
      <a:outerShdw blurRad="444500" dist="38100" dir="2700000" algn="tl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№4</a:t>
            </a:r>
          </a:p>
        </c:rich>
      </c:tx>
      <c:layout>
        <c:manualLayout>
          <c:xMode val="edge"/>
          <c:yMode val="edge"/>
          <c:x val="0.25305889451516733"/>
          <c:y val="9.856668687441852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332365848239211E-2"/>
          <c:y val="0.4062496843785034"/>
          <c:w val="0.40191720694713928"/>
          <c:h val="0.384042717405084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№4</c:v>
                </c:pt>
              </c:strCache>
            </c:strRef>
          </c:tx>
          <c:dPt>
            <c:idx val="0"/>
            <c:bubble3D val="0"/>
            <c:explosion val="38"/>
          </c:dPt>
          <c:dLbls>
            <c:dLbl>
              <c:idx val="0"/>
              <c:layout>
                <c:manualLayout>
                  <c:x val="-4.2495622545075974E-2"/>
                  <c:y val="0.178838603302285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 знаю 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</c:v>
                </c:pt>
                <c:pt idx="1">
                  <c:v>31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4304635369835785"/>
          <c:y val="8.2506267133831065E-2"/>
          <c:w val="0.40436503241682825"/>
          <c:h val="0.66074346704656473"/>
        </c:manualLayout>
      </c:layout>
      <c:overlay val="0"/>
    </c:legend>
    <c:plotVisOnly val="1"/>
    <c:dispBlanksAs val="zero"/>
    <c:showDLblsOverMax val="0"/>
  </c:chart>
  <c:spPr>
    <a:solidFill>
      <a:srgbClr val="8064A2">
        <a:lumMod val="60000"/>
        <a:lumOff val="40000"/>
      </a:srgbClr>
    </a:solidFill>
    <a:ln w="9525" cmpd="sng"/>
    <a:effectLst>
      <a:outerShdw blurRad="368300" dist="38100" dir="2700000" algn="tl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614995409382001"/>
          <c:y val="6.6091961500131524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08238888104895E-2"/>
          <c:y val="0.40440561035752981"/>
          <c:w val="0.36656556070956797"/>
          <c:h val="0.334113079703264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№5</c:v>
                </c:pt>
              </c:strCache>
            </c:strRef>
          </c:tx>
          <c:explosion val="20"/>
          <c:dPt>
            <c:idx val="0"/>
            <c:bubble3D val="0"/>
            <c:explosion val="6"/>
          </c:dPt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 обращал(а)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</c:v>
                </c:pt>
                <c:pt idx="1">
                  <c:v>14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49750440641730498"/>
          <c:y val="5.0985496560988159E-3"/>
          <c:w val="0.48570623815566288"/>
          <c:h val="0.93076736930574577"/>
        </c:manualLayout>
      </c:layout>
      <c:overlay val="0"/>
    </c:legend>
    <c:plotVisOnly val="1"/>
    <c:dispBlanksAs val="zero"/>
    <c:showDLblsOverMax val="0"/>
  </c:chart>
  <c:spPr>
    <a:solidFill>
      <a:srgbClr val="EEECE1">
        <a:lumMod val="75000"/>
      </a:srgbClr>
    </a:solidFill>
    <a:effectLst>
      <a:outerShdw blurRad="431800" dist="38100" dir="2700000" algn="tl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№6</a:t>
            </a:r>
          </a:p>
        </c:rich>
      </c:tx>
      <c:layout>
        <c:manualLayout>
          <c:xMode val="edge"/>
          <c:yMode val="edge"/>
          <c:x val="0.24429372711283737"/>
          <c:y val="7.657917632161531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806780663169102E-2"/>
          <c:y val="0.38478150384618698"/>
          <c:w val="0.40064704775080751"/>
          <c:h val="0.384579934360707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№6</c:v>
                </c:pt>
              </c:strCache>
            </c:strRef>
          </c:tx>
          <c:dPt>
            <c:idx val="1"/>
            <c:bubble3D val="0"/>
            <c:explosion val="43"/>
          </c:dPt>
          <c:cat>
            <c:strRef>
              <c:f>Лист1!$A$2:$A$4</c:f>
              <c:strCache>
                <c:ptCount val="3"/>
                <c:pt idx="0">
                  <c:v>После 3</c:v>
                </c:pt>
                <c:pt idx="1">
                  <c:v>После 4</c:v>
                </c:pt>
                <c:pt idx="2">
                  <c:v>После 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</c:v>
                </c:pt>
                <c:pt idx="1">
                  <c:v>74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01692868433257"/>
          <c:y val="0.13623001763767184"/>
          <c:w val="0.37240929725510102"/>
          <c:h val="0.78035989628646985"/>
        </c:manualLayout>
      </c:layout>
      <c:overlay val="0"/>
    </c:legend>
    <c:plotVisOnly val="1"/>
    <c:dispBlanksAs val="zero"/>
    <c:showDLblsOverMax val="0"/>
  </c:chart>
  <c:spPr>
    <a:solidFill>
      <a:sysClr val="window" lastClr="FFFFFF">
        <a:lumMod val="85000"/>
      </a:sysClr>
    </a:solidFill>
    <a:effectLst>
      <a:outerShdw blurRad="431800" dist="38100" dir="2700000" algn="tl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№7</a:t>
            </a:r>
          </a:p>
        </c:rich>
      </c:tx>
      <c:layout>
        <c:manualLayout>
          <c:xMode val="edge"/>
          <c:yMode val="edge"/>
          <c:x val="0.33946930590406776"/>
          <c:y val="6.56392939899559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202502236410902E-2"/>
          <c:y val="0.36290173918287078"/>
          <c:w val="0.44962185426171775"/>
          <c:h val="0.384579934360707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№7</c:v>
                </c:pt>
              </c:strCache>
            </c:strRef>
          </c:tx>
          <c:dPt>
            <c:idx val="0"/>
            <c:bubble3D val="0"/>
            <c:explosion val="35"/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138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1494593693793864"/>
          <c:y val="0.26984734593499632"/>
          <c:w val="0.20034147857445275"/>
          <c:h val="0.53786835962063551"/>
        </c:manualLayout>
      </c:layout>
      <c:overlay val="0"/>
    </c:legend>
    <c:plotVisOnly val="1"/>
    <c:dispBlanksAs val="zero"/>
    <c:showDLblsOverMax val="0"/>
  </c:chart>
  <c:spPr>
    <a:solidFill>
      <a:srgbClr val="F79646">
        <a:lumMod val="60000"/>
        <a:lumOff val="40000"/>
      </a:srgbClr>
    </a:solidFill>
    <a:effectLst>
      <a:outerShdw blurRad="457200" dist="38100" dir="2700000" algn="tl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№8</a:t>
            </a:r>
          </a:p>
        </c:rich>
      </c:tx>
      <c:layout>
        <c:manualLayout>
          <c:xMode val="edge"/>
          <c:yMode val="edge"/>
          <c:x val="0.26818255169243088"/>
          <c:y val="4.378344089580243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542747775499742E-2"/>
          <c:y val="0.33042972077176658"/>
          <c:w val="0.57943730157928586"/>
          <c:h val="0.545566117653594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№8</c:v>
                </c:pt>
              </c:strCache>
            </c:strRef>
          </c:tx>
          <c:explosion val="32"/>
          <c:dLbls>
            <c:dLbl>
              <c:idx val="0"/>
              <c:layout>
                <c:manualLayout>
                  <c:x val="-9.6373385134867706E-2"/>
                  <c:y val="-0.16980390534502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</c:v>
                </c:pt>
                <c:pt idx="1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699083222454103"/>
          <c:y val="0.22593806883998024"/>
          <c:w val="0.24793854454333275"/>
          <c:h val="0.51627054718958665"/>
        </c:manualLayout>
      </c:layout>
      <c:overlay val="0"/>
    </c:legend>
    <c:plotVisOnly val="1"/>
    <c:dispBlanksAs val="zero"/>
    <c:showDLblsOverMax val="0"/>
  </c:chart>
  <c:spPr>
    <a:solidFill>
      <a:srgbClr val="4BACC6">
        <a:lumMod val="60000"/>
        <a:lumOff val="40000"/>
      </a:srgbClr>
    </a:solidFill>
    <a:effectLst>
      <a:outerShdw blurRad="50800" dist="38100" dir="2700000" sx="101000" sy="101000" algn="tl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Georgia" pitchFamily="18" charset="0"/>
              </a:rPr>
              <a:t>Как влияет шум на ваше </a:t>
            </a:r>
            <a:endParaRPr lang="ru-RU" dirty="0" smtClean="0">
              <a:latin typeface="Georgia" pitchFamily="18" charset="0"/>
            </a:endParaRPr>
          </a:p>
          <a:p>
            <a:pPr>
              <a:defRPr/>
            </a:pPr>
            <a:r>
              <a:rPr lang="ru-RU" dirty="0" smtClean="0">
                <a:latin typeface="Georgia" pitchFamily="18" charset="0"/>
              </a:rPr>
              <a:t>состояние</a:t>
            </a:r>
            <a:r>
              <a:rPr lang="ru-RU" dirty="0">
                <a:latin typeface="Georgia" pitchFamily="18" charset="0"/>
              </a:rPr>
              <a:t>?</a:t>
            </a:r>
          </a:p>
        </c:rich>
      </c:tx>
      <c:layout>
        <c:manualLayout>
          <c:xMode val="edge"/>
          <c:yMode val="edge"/>
          <c:x val="8.537461290403784E-3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778190499193089E-2"/>
          <c:y val="0.17966341263466046"/>
          <c:w val="0.55080641219765769"/>
          <c:h val="0.664357330473403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влияет шум на ваше состояние?</c:v>
                </c:pt>
              </c:strCache>
            </c:strRef>
          </c:tx>
          <c:dPt>
            <c:idx val="4"/>
            <c:bubble3D val="0"/>
            <c:explosion val="61"/>
          </c:dPt>
          <c:dLbls>
            <c:dLbl>
              <c:idx val="0"/>
              <c:layout>
                <c:manualLayout>
                  <c:x val="-1.5886255955390359E-2"/>
                  <c:y val="3.59070102746437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3688207274286866E-3"/>
                  <c:y val="-6.6696963442686039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7877353130563261E-3"/>
                  <c:y val="-6.83764243119908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8946623751547147E-3"/>
                  <c:y val="-8.99283294605112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5492726724778205E-2"/>
                  <c:y val="-8.03301464206725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4824664320780235E-2"/>
                  <c:y val="-1.986477784932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7307244855443781E-2"/>
                  <c:y val="3.83636859934488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Ухудшается настроение</c:v>
                </c:pt>
                <c:pt idx="1">
                  <c:v>Ухудшается сосредоточенность</c:v>
                </c:pt>
                <c:pt idx="2">
                  <c:v>Повышается раздражительность</c:v>
                </c:pt>
                <c:pt idx="3">
                  <c:v>Наблюдается общая слабость</c:v>
                </c:pt>
                <c:pt idx="4">
                  <c:v>Снижается работоспособность</c:v>
                </c:pt>
                <c:pt idx="5">
                  <c:v>Наступает быстрое утомление</c:v>
                </c:pt>
                <c:pt idx="6">
                  <c:v>Другое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</c:v>
                </c:pt>
                <c:pt idx="1">
                  <c:v>7</c:v>
                </c:pt>
                <c:pt idx="2">
                  <c:v>14</c:v>
                </c:pt>
                <c:pt idx="3">
                  <c:v>26</c:v>
                </c:pt>
                <c:pt idx="4">
                  <c:v>56</c:v>
                </c:pt>
                <c:pt idx="5">
                  <c:v>28</c:v>
                </c:pt>
                <c:pt idx="6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2805535551660121"/>
          <c:y val="0"/>
          <c:w val="0.47194464448339879"/>
          <c:h val="1"/>
        </c:manualLayout>
      </c:layout>
      <c:overlay val="0"/>
      <c:txPr>
        <a:bodyPr/>
        <a:lstStyle/>
        <a:p>
          <a:pPr>
            <a:defRPr sz="1600" b="1" baseline="0">
              <a:latin typeface="Georgia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76CE3-FBEC-4BC8-A73C-7B0DE171704E}" type="datetimeFigureOut">
              <a:rPr lang="ru-RU"/>
              <a:pPr>
                <a:defRPr/>
              </a:pPr>
              <a:t>25.03.2016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93A0-314D-419B-8893-E878571AAF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2DECC-BCCA-433F-A48E-ADD3C6A479A9}" type="datetimeFigureOut">
              <a:rPr lang="ru-RU"/>
              <a:pPr>
                <a:defRPr/>
              </a:pPr>
              <a:t>25.03.2016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23C2-6A13-4B8F-AB9E-423E7F2D93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DF126-39F4-4BA8-AFE2-C99E79A9BD84}" type="datetimeFigureOut">
              <a:rPr lang="ru-RU"/>
              <a:pPr>
                <a:defRPr/>
              </a:pPr>
              <a:t>25.03.2016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536B-BF27-4B95-9977-DCBDD4C2F7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902B7-8E13-4998-9FDE-A964B65F5127}" type="datetimeFigureOut">
              <a:rPr lang="ru-RU"/>
              <a:pPr>
                <a:defRPr/>
              </a:pPr>
              <a:t>25.03.2016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FDE9F-B4AB-40B3-A90D-060646B7C6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7BF1-D5FD-4282-A96C-128DEBBC2712}" type="datetimeFigureOut">
              <a:rPr lang="ru-RU"/>
              <a:pPr>
                <a:defRPr/>
              </a:pPr>
              <a:t>25.03.2016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E448B-63C2-4D2A-A335-B01D45202B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A64AF-93E2-438A-90FB-6AC12A858EAD}" type="datetimeFigureOut">
              <a:rPr lang="ru-RU"/>
              <a:pPr>
                <a:defRPr/>
              </a:pPr>
              <a:t>25.03.2016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BA1A-4B02-49C2-B330-762B103BE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42DC-8FAC-4131-8352-2556CE8DC34D}" type="datetimeFigureOut">
              <a:rPr lang="ru-RU"/>
              <a:pPr>
                <a:defRPr/>
              </a:pPr>
              <a:t>25.03.2016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5D29-945F-4334-93BD-BCFD139839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E293E-DF4E-4664-BFAC-D53B93F0B23C}" type="datetimeFigureOut">
              <a:rPr lang="ru-RU"/>
              <a:pPr>
                <a:defRPr/>
              </a:pPr>
              <a:t>25.03.2016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C9F0E-F1D1-4172-A9C4-31E057FF8B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6010-FCCA-4152-9B86-31EDB50B4BF1}" type="datetimeFigureOut">
              <a:rPr lang="ru-RU"/>
              <a:pPr>
                <a:defRPr/>
              </a:pPr>
              <a:t>25.03.2016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7548-F252-4084-82FB-DC67C10100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DB37-3A19-40D7-B2F7-CD86EDB8AA3B}" type="datetimeFigureOut">
              <a:rPr lang="ru-RU"/>
              <a:pPr>
                <a:defRPr/>
              </a:pPr>
              <a:t>25.03.2016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3ABE-17D3-4FCF-9064-A33A1C36E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6423-340B-4662-8747-EF1338731D01}" type="datetimeFigureOut">
              <a:rPr lang="ru-RU"/>
              <a:pPr>
                <a:defRPr/>
              </a:pPr>
              <a:t>25.03.2016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A6FC1-C51E-4690-9438-CF66ECA905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08420B-03DB-4CA1-B717-AEFFFD57AA0B}" type="datetimeFigureOut">
              <a:rPr lang="ru-RU"/>
              <a:pPr>
                <a:defRPr/>
              </a:pPr>
              <a:t>25.03.2016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D970ED-028E-4AB1-9793-E28DFE3FAB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7897813" y="6642100"/>
            <a:ext cx="1246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947" t="7686" r="15094"/>
          <a:stretch>
            <a:fillRect/>
          </a:stretch>
        </p:blipFill>
        <p:spPr bwMode="auto">
          <a:xfrm>
            <a:off x="6500826" y="214290"/>
            <a:ext cx="2461010" cy="2573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214290"/>
            <a:ext cx="821537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Исследование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акустического загрязнения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образовательного учреждения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ru-RU" sz="20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Выполнила: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ученица 9 «Б» класса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Дугаева А.Е.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ru-RU" sz="20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Руководитель: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учитель физики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Ряховская Н.В.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МКОУ Аннинская СОШ №3, п.г.т. Анна, 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Воронежская обл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15" name="Picture 2" descr="http://4.bp.blogspot.com/-K6X-nfvmgGE/UpsYCM1bJUI/AAAAAAAAAWg/nTHCFQzaAm0/s1600/%D0%BF%D0%B5%D1%80%D0%B5%D0%BC%D0%B5%D0%BD%D0%BA%D0%B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2500330" cy="302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71802" y="3643314"/>
            <a:ext cx="57864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Актуальность исследования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</a:t>
            </a:r>
          </a:p>
          <a:p>
            <a:pPr lvl="0" algn="just">
              <a:tabLst>
                <a:tab pos="180975" algn="l"/>
              </a:tabLs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Школа – это место, где собирается большое количество детей и взрослых. Каждый издает звуки. </a:t>
            </a:r>
          </a:p>
          <a:p>
            <a:pPr lvl="0" algn="just">
              <a:tabLst>
                <a:tab pos="180975" algn="l"/>
              </a:tabLs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На переменах масса детей устремляется по разным кабинетам, в столовую, в буфет. Чаще всего эти перемещения сопровождаются шумом, который значительно превышает допустимые показатели.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786058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80975" algn="l"/>
              </a:tabLs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Цель исследования: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c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оставить «шумовую карту» МКОУ Аннинская СОШ № 3 и выявить источники шумового загрязнения.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9" t="32632" r="12730" b="8704"/>
          <a:stretch/>
        </p:blipFill>
        <p:spPr bwMode="auto">
          <a:xfrm>
            <a:off x="4655907" y="95093"/>
            <a:ext cx="4464496" cy="660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0"/>
            <a:ext cx="428628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4. Разработка рекомендаций.</a:t>
            </a:r>
            <a:endParaRPr lang="ru-RU" sz="2000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Психоэмоциональное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напряжение, как результат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воздействия акустического загрязнения, можно снять в сенсорной комнате  нашей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школы. </a:t>
            </a:r>
          </a:p>
          <a:p>
            <a:pPr lvl="0"/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lvl="0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В работе дана реклама 9 приборов с  их краткими характеристиками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 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описано их  назначение.</a:t>
            </a:r>
            <a:endParaRPr lang="ru-RU" sz="2000" b="1" dirty="0" smtClean="0"/>
          </a:p>
          <a:p>
            <a:pPr lvl="0"/>
            <a:endParaRPr lang="ru-RU" sz="2000" b="1" dirty="0" smtClean="0"/>
          </a:p>
          <a:p>
            <a:pPr lvl="0"/>
            <a:r>
              <a:rPr lang="ru-RU" sz="2000" b="1" dirty="0" smtClean="0">
                <a:latin typeface="Georgia" pitchFamily="18" charset="0"/>
              </a:rPr>
              <a:t>В точках повышенного акустического загрязнения помещены памятки для учащихся «О вреде школьного шума» и предупреждающие знаки «Зона повышенного шума».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"/>
            <a:ext cx="9144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Выводы: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Шум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интенсивностью выше 55 дБ мешает умственному труду, ощущается при умственной работе неприятным, раздражающим.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Знания об акустическом загрязнении в школе и его влиянии на наше настроение и здоровье позволит обезопасить себя и окружающих от небезопасного шума.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 нашей школе существует проблема акустического (шумового) загрязнения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некоторых местах на переменах мощность шума превышает гигиеническую норму.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Полностью оградить себя от шума невозможно, но мы можем сами уменьшить его влияние на себя и окружающих.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857629"/>
            <a:ext cx="914400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457200" algn="l"/>
              </a:tabLst>
            </a:pPr>
            <a:r>
              <a:rPr kumimoji="0" lang="ru-RU" sz="240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Планы по продолжению работы :</a:t>
            </a:r>
            <a:endParaRPr kumimoji="0" lang="ru-RU" sz="240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Распространить информацию о возможности снятия психоэмоционального напряжения в сенсорной комнате нашей школы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Каждому школьнику напомнить о том, что разговор на переменах и уроках вполголоса поможет сохранить здоровье.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Продолжить исследования уровня шума, чтобы определить самый шумный класс и самый шумный кабинет.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Классным руководителям разработать и провести занятия и тренинги с целью разъяснения влияния шума на растущий организм.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ow.ly/photos/original/ccJ9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9"/>
          <a:stretch/>
        </p:blipFill>
        <p:spPr bwMode="auto">
          <a:xfrm>
            <a:off x="214282" y="214290"/>
            <a:ext cx="1590907" cy="1191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8794" y="285728"/>
            <a:ext cx="721520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Задачи: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latin typeface="Georgia" panose="02040502050405020303" pitchFamily="18" charset="0"/>
              </a:rPr>
              <a:t>Дать </a:t>
            </a:r>
            <a:r>
              <a:rPr lang="ru-RU" sz="2000" dirty="0">
                <a:latin typeface="Georgia" panose="02040502050405020303" pitchFamily="18" charset="0"/>
              </a:rPr>
              <a:t>определение понятиям шум и шумовое загрязнение.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latin typeface="Georgia" panose="02040502050405020303" pitchFamily="18" charset="0"/>
              </a:rPr>
              <a:t>Выяснить </a:t>
            </a:r>
            <a:r>
              <a:rPr lang="ru-RU" sz="2000" dirty="0">
                <a:latin typeface="Georgia" panose="02040502050405020303" pitchFamily="18" charset="0"/>
              </a:rPr>
              <a:t>нормы уровня интенсивности шума.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latin typeface="Georgia" panose="02040502050405020303" pitchFamily="18" charset="0"/>
              </a:rPr>
              <a:t>Изучить</a:t>
            </a:r>
            <a:r>
              <a:rPr lang="ru-RU" sz="2000" dirty="0">
                <a:latin typeface="Georgia" panose="02040502050405020303" pitchFamily="18" charset="0"/>
              </a:rPr>
              <a:t> способы измерения </a:t>
            </a:r>
            <a:r>
              <a:rPr lang="ru-RU" sz="2000" dirty="0" smtClean="0">
                <a:latin typeface="Georgia" panose="02040502050405020303" pitchFamily="18" charset="0"/>
              </a:rPr>
              <a:t>уровня </a:t>
            </a:r>
            <a:r>
              <a:rPr lang="ru-RU" sz="2000" dirty="0">
                <a:latin typeface="Georgia" panose="02040502050405020303" pitchFamily="18" charset="0"/>
              </a:rPr>
              <a:t>шума.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latin typeface="Georgia" panose="02040502050405020303" pitchFamily="18" charset="0"/>
              </a:rPr>
              <a:t>Проанализировать </a:t>
            </a:r>
            <a:r>
              <a:rPr lang="ru-RU" sz="2000" dirty="0">
                <a:latin typeface="Georgia" panose="02040502050405020303" pitchFamily="18" charset="0"/>
              </a:rPr>
              <a:t>влияние шума на организм человека.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latin typeface="Georgia" panose="02040502050405020303" pitchFamily="18" charset="0"/>
              </a:rPr>
              <a:t>Провести</a:t>
            </a:r>
            <a:r>
              <a:rPr lang="ru-RU" sz="2000" dirty="0">
                <a:latin typeface="Georgia" panose="02040502050405020303" pitchFamily="18" charset="0"/>
              </a:rPr>
              <a:t> социологическое исследование.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latin typeface="Georgia" panose="02040502050405020303" pitchFamily="18" charset="0"/>
              </a:rPr>
              <a:t>Измерить</a:t>
            </a:r>
            <a:r>
              <a:rPr lang="ru-RU" sz="2000" dirty="0">
                <a:latin typeface="Georgia" panose="02040502050405020303" pitchFamily="18" charset="0"/>
              </a:rPr>
              <a:t> уровень шума разными способами и сравнить полученные результаты с санитарно-гигиеническими нормами.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latin typeface="Georgia" panose="02040502050405020303" pitchFamily="18" charset="0"/>
              </a:rPr>
              <a:t>Составить </a:t>
            </a:r>
            <a:r>
              <a:rPr lang="ru-RU" sz="2000" dirty="0">
                <a:latin typeface="Georgia" panose="02040502050405020303" pitchFamily="18" charset="0"/>
              </a:rPr>
              <a:t>«шумовую карту» школы и разработать рекомендации </a:t>
            </a:r>
            <a:r>
              <a:rPr lang="ru-RU" sz="2000" dirty="0" smtClean="0">
                <a:latin typeface="Georgia" panose="02040502050405020303" pitchFamily="18" charset="0"/>
              </a:rPr>
              <a:t>по уменьшению </a:t>
            </a:r>
            <a:r>
              <a:rPr lang="ru-RU" sz="2000" dirty="0">
                <a:latin typeface="Georgia" panose="02040502050405020303" pitchFamily="18" charset="0"/>
              </a:rPr>
              <a:t>шумового загрязнения в школе и по снятию психоэмоционального напряжения.</a:t>
            </a:r>
            <a:endParaRPr lang="ru-RU" sz="2000" dirty="0">
              <a:effectLst/>
              <a:latin typeface="Georgia" panose="02040502050405020303" pitchFamily="18" charset="0"/>
            </a:endParaRPr>
          </a:p>
        </p:txBody>
      </p:sp>
      <p:pic>
        <p:nvPicPr>
          <p:cNvPr id="3076" name="Picture 4" descr="http://s3-media2.fl.yelpcdn.com/bphoto/UvwocgkQuTgrQbtau1Tr2g/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3480" r="9394" b="6881"/>
          <a:stretch/>
        </p:blipFill>
        <p:spPr bwMode="auto">
          <a:xfrm>
            <a:off x="285720" y="3286124"/>
            <a:ext cx="1357322" cy="1767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w.vivatec.ru/upload/medialibrary/cd6/podderzhka-spetsialist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3043" r="9315" b="4210"/>
          <a:stretch/>
        </p:blipFill>
        <p:spPr bwMode="auto">
          <a:xfrm>
            <a:off x="214282" y="1500174"/>
            <a:ext cx="1510583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71472" y="5214950"/>
            <a:ext cx="55007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Объект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 исследования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- </a:t>
            </a:r>
            <a:r>
              <a:rPr kumimoji="0" lang="ru-RU" sz="20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шум в образовательном учреждении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предмет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–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уровень шумового загрязнения в школе.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Picture 2" descr="http://www.samsung.com/ru/consumer-images/product/refrigerators/2014/RL59GYBMG2-BWT/features/RL59GYBMG2-BWT-19-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786322"/>
            <a:ext cx="2336076" cy="1723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0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000240"/>
            <a:ext cx="38576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Проблема </a:t>
            </a:r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исследования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latin typeface="Georgia" panose="02040502050405020303" pitchFamily="18" charset="0"/>
              </a:rPr>
              <a:t>  заключается </a:t>
            </a:r>
            <a:r>
              <a:rPr lang="ru-RU" sz="2000" dirty="0">
                <a:latin typeface="Georgia" panose="02040502050405020303" pitchFamily="18" charset="0"/>
              </a:rPr>
              <a:t>в необходимости знаний о вредном воздействии шума в образовательном учреждении.</a:t>
            </a:r>
          </a:p>
        </p:txBody>
      </p:sp>
      <p:pic>
        <p:nvPicPr>
          <p:cNvPr id="2052" name="Picture 4" descr="http://www.files.televid.by/img/job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785926"/>
            <a:ext cx="2428892" cy="160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8860" y="214290"/>
            <a:ext cx="628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tabLst>
                <a:tab pos="180975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</a:rPr>
              <a:t>Методы исследований:</a:t>
            </a:r>
          </a:p>
          <a:p>
            <a:pPr lvl="0" algn="ctr" eaLnBrk="0" hangingPunct="0">
              <a:tabLst>
                <a:tab pos="180975" algn="l"/>
              </a:tabLs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анкетирование, м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етоды математической статистики, 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аблюдение и сравнение, эксперимент, работа с источниками информаци</a:t>
            </a:r>
            <a:r>
              <a:rPr lang="ru-RU" sz="2000" dirty="0" smtClean="0">
                <a:latin typeface="Georgia" pitchFamily="18" charset="0"/>
                <a:ea typeface="Times New Roman" pitchFamily="18" charset="0"/>
              </a:rPr>
              <a:t>и.</a:t>
            </a:r>
            <a:endParaRPr lang="ru-RU" sz="2000" dirty="0" smtClean="0">
              <a:latin typeface="Georgia" pitchFamily="18" charset="0"/>
            </a:endParaRPr>
          </a:p>
        </p:txBody>
      </p:sp>
      <p:pic>
        <p:nvPicPr>
          <p:cNvPr id="8" name="Picture 2" descr="http://img0.liveinternet.ru/images/attach/c/7/97/49/97049360_39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1714512" cy="1506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uznaikak.su/media/images/blog/109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r="19724"/>
          <a:stretch/>
        </p:blipFill>
        <p:spPr bwMode="auto">
          <a:xfrm>
            <a:off x="1500166" y="4643446"/>
            <a:ext cx="2585825" cy="2028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shoggoth.ru/edu/06/nsemenova/lesson14/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00438"/>
            <a:ext cx="2584362" cy="1722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14810" y="34290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tabLst>
                <a:tab pos="180975" algn="l"/>
              </a:tabLs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itchFamily="18" charset="0"/>
              </a:rPr>
              <a:t>Практическая значимость: </a:t>
            </a:r>
          </a:p>
          <a:p>
            <a:pPr lvl="0" algn="just">
              <a:tabLst>
                <a:tab pos="180975" algn="l"/>
              </a:tabLs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itchFamily="18" charset="0"/>
              </a:rPr>
              <a:t>Данное исследование можно провести в любом образовательном учреждении и при желании усовершенствовать методы измерений.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lvl="0" algn="just" eaLnBrk="0" hangingPunct="0">
              <a:tabLst>
                <a:tab pos="180975" algn="l"/>
              </a:tabLs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itchFamily="18" charset="0"/>
              </a:rPr>
              <a:t>Результаты исследования можно использовать для проведения классных часов,  самообразования учащихся школы.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285728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1.Социологическое исследование. </a:t>
            </a:r>
          </a:p>
          <a:p>
            <a:pPr algn="r"/>
            <a:r>
              <a:rPr lang="ru-RU" sz="2000" b="1" u="sng" dirty="0" smtClean="0">
                <a:latin typeface="Georgia" panose="02040502050405020303" pitchFamily="18" charset="0"/>
              </a:rPr>
              <a:t>Анкетирование </a:t>
            </a:r>
            <a:r>
              <a:rPr lang="ru-RU" sz="2000" b="1" u="sng" dirty="0">
                <a:latin typeface="Georgia" panose="02040502050405020303" pitchFamily="18" charset="0"/>
              </a:rPr>
              <a:t>№1: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0"/>
            <a:ext cx="5237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Материалы и методы исследования.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184" y="1041398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Georgia" panose="02040502050405020303" pitchFamily="18" charset="0"/>
              </a:rPr>
              <a:t>Метод: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социологический опрос.</a:t>
            </a:r>
            <a:endParaRPr lang="ru-RU" dirty="0">
              <a:latin typeface="Georgia" panose="02040502050405020303" pitchFamily="18" charset="0"/>
            </a:endParaRPr>
          </a:p>
          <a:p>
            <a:r>
              <a:rPr lang="ru-RU" b="1" dirty="0">
                <a:latin typeface="Georgia" panose="02040502050405020303" pitchFamily="18" charset="0"/>
              </a:rPr>
              <a:t>Виды: </a:t>
            </a:r>
            <a:r>
              <a:rPr lang="ru-RU" dirty="0">
                <a:latin typeface="Georgia" panose="02040502050405020303" pitchFamily="18" charset="0"/>
              </a:rPr>
              <a:t>Анкетирование  и интервью.</a:t>
            </a:r>
            <a:endParaRPr lang="ru-RU" dirty="0">
              <a:latin typeface="Georgia" panose="02040502050405020303" pitchFamily="18" charset="0"/>
            </a:endParaRPr>
          </a:p>
          <a:p>
            <a:r>
              <a:rPr lang="ru-RU" b="1" u="sng" dirty="0">
                <a:latin typeface="Georgia" panose="02040502050405020303" pitchFamily="18" charset="0"/>
              </a:rPr>
              <a:t>Основная цель</a:t>
            </a:r>
            <a:r>
              <a:rPr lang="ru-RU" u="sng" dirty="0">
                <a:latin typeface="Georgia" panose="02040502050405020303" pitchFamily="18" charset="0"/>
              </a:rPr>
              <a:t>: </a:t>
            </a:r>
            <a:r>
              <a:rPr lang="ru-RU" dirty="0">
                <a:latin typeface="Georgia" panose="02040502050405020303" pitchFamily="18" charset="0"/>
              </a:rPr>
              <a:t>выяснить,  мешает ли шум обучению в школе.</a:t>
            </a:r>
            <a:endParaRPr lang="ru-RU" dirty="0">
              <a:latin typeface="Georgia" panose="02040502050405020303" pitchFamily="18" charset="0"/>
            </a:endParaRPr>
          </a:p>
          <a:p>
            <a:r>
              <a:rPr lang="ru-RU" b="1" u="sng" dirty="0">
                <a:latin typeface="Georgia" panose="02040502050405020303" pitchFamily="18" charset="0"/>
              </a:rPr>
              <a:t>Участники</a:t>
            </a:r>
            <a:r>
              <a:rPr lang="ru-RU" b="1" dirty="0">
                <a:latin typeface="Georgia" panose="02040502050405020303" pitchFamily="18" charset="0"/>
              </a:rPr>
              <a:t>: </a:t>
            </a:r>
            <a:r>
              <a:rPr lang="ru-RU" dirty="0">
                <a:latin typeface="Georgia" panose="02040502050405020303" pitchFamily="18" charset="0"/>
              </a:rPr>
              <a:t>ученики 7-х, 8-х и 9-х классов и учителя нашей школы. </a:t>
            </a:r>
            <a:endParaRPr lang="ru-RU" dirty="0">
              <a:latin typeface="Georgia" panose="02040502050405020303" pitchFamily="18" charset="0"/>
            </a:endParaRPr>
          </a:p>
          <a:p>
            <a:r>
              <a:rPr lang="ru-RU" b="1" u="sng" dirty="0">
                <a:solidFill>
                  <a:srgbClr val="C00000"/>
                </a:solidFill>
                <a:latin typeface="Georgia" panose="02040502050405020303" pitchFamily="18" charset="0"/>
              </a:rPr>
              <a:t>Задача № 1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: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выяснить, существует ли проблема акустического (шумового)загрязнения в нашей школе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b="1" u="sng" dirty="0" smtClean="0">
                <a:latin typeface="Georgia" panose="02040502050405020303" pitchFamily="18" charset="0"/>
              </a:rPr>
              <a:t>Ход исследования: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Респондентам  предлагалось ответить  на вопросы двух анкет. Данное исследование среди учащихся мы проводили с помощью анкетирования, а среди учителей через непосредственное общение путем регистрации ответов на вопросы анкеты (взрослые предпочли дать интервью)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Анкета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№1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Georgia" panose="02040502050405020303" pitchFamily="18" charset="0"/>
              </a:rPr>
              <a:t>Как вы чувствуете себя дома, после того как приходите со школы?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Georgia" panose="02040502050405020303" pitchFamily="18" charset="0"/>
              </a:rPr>
              <a:t>Шумно ли на уроках и переменах в нашей школе?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Georgia" panose="02040502050405020303" pitchFamily="18" charset="0"/>
              </a:rPr>
              <a:t>Мешает ли вам шум в школе?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Georgia" panose="02040502050405020303" pitchFamily="18" charset="0"/>
              </a:rPr>
              <a:t>Как вы считаете, связанна ли ваша усталость с постоянным шумом в школе?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Georgia" panose="02040502050405020303" pitchFamily="18" charset="0"/>
              </a:rPr>
              <a:t>Всегда ли в школе одинаково шумно?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Georgia" panose="02040502050405020303" pitchFamily="18" charset="0"/>
              </a:rPr>
              <a:t>После,  какого урока вы наиболее всего ощущаете на себе воздействие шума?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Georgia" panose="02040502050405020303" pitchFamily="18" charset="0"/>
              </a:rPr>
              <a:t>Верите ли вы, что шум может стать причиной болезни?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Georgia" panose="02040502050405020303" pitchFamily="18" charset="0"/>
              </a:rPr>
              <a:t>Как вы думаете, можно ли снизить уровень шума в нашей школе или нет?</a:t>
            </a:r>
          </a:p>
        </p:txBody>
      </p:sp>
      <p:pic>
        <p:nvPicPr>
          <p:cNvPr id="2050" name="Picture 2" descr="https://im2-tub-ru.yandex.net/i?id=36cb0e6ee318da47bb777a81027f9301&amp;n=33&amp;h=215&amp;w=3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5" t="5494" r="18097" b="5203"/>
          <a:stretch/>
        </p:blipFill>
        <p:spPr bwMode="auto">
          <a:xfrm>
            <a:off x="7687760" y="1569760"/>
            <a:ext cx="1349416" cy="1437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3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285728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1.Социологическое исследование. </a:t>
            </a:r>
          </a:p>
          <a:p>
            <a:pPr algn="r"/>
            <a:r>
              <a:rPr lang="ru-RU" sz="2000" b="1" u="sng" dirty="0" smtClean="0">
                <a:latin typeface="Georgia" panose="02040502050405020303" pitchFamily="18" charset="0"/>
              </a:rPr>
              <a:t>Результаты </a:t>
            </a:r>
            <a:r>
              <a:rPr lang="ru-RU" sz="2000" b="1" u="sng" dirty="0">
                <a:latin typeface="Georgia" panose="02040502050405020303" pitchFamily="18" charset="0"/>
              </a:rPr>
              <a:t>анкетирования №1: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0852594"/>
              </p:ext>
            </p:extLst>
          </p:nvPr>
        </p:nvGraphicFramePr>
        <p:xfrm>
          <a:off x="285720" y="1000108"/>
          <a:ext cx="2571768" cy="165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5389694"/>
              </p:ext>
            </p:extLst>
          </p:nvPr>
        </p:nvGraphicFramePr>
        <p:xfrm>
          <a:off x="3000364" y="1000108"/>
          <a:ext cx="2730896" cy="174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66512437"/>
              </p:ext>
            </p:extLst>
          </p:nvPr>
        </p:nvGraphicFramePr>
        <p:xfrm>
          <a:off x="5929322" y="1071546"/>
          <a:ext cx="2703814" cy="167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97832451"/>
              </p:ext>
            </p:extLst>
          </p:nvPr>
        </p:nvGraphicFramePr>
        <p:xfrm>
          <a:off x="214282" y="2857496"/>
          <a:ext cx="2950586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396571668"/>
              </p:ext>
            </p:extLst>
          </p:nvPr>
        </p:nvGraphicFramePr>
        <p:xfrm>
          <a:off x="3357554" y="2857496"/>
          <a:ext cx="2664296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72576676"/>
              </p:ext>
            </p:extLst>
          </p:nvPr>
        </p:nvGraphicFramePr>
        <p:xfrm>
          <a:off x="6286512" y="2857496"/>
          <a:ext cx="2643206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681601476"/>
              </p:ext>
            </p:extLst>
          </p:nvPr>
        </p:nvGraphicFramePr>
        <p:xfrm>
          <a:off x="214282" y="4643446"/>
          <a:ext cx="2428892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609743582"/>
              </p:ext>
            </p:extLst>
          </p:nvPr>
        </p:nvGraphicFramePr>
        <p:xfrm>
          <a:off x="2857488" y="4714884"/>
          <a:ext cx="237626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214942" y="4643446"/>
            <a:ext cx="39290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осле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возвращения из школы ученики и учителя чувствуют себя плохо.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Это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связано с  повышенным шумом на переменах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причина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которого - чрезмерная активность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детей</a:t>
            </a:r>
            <a:r>
              <a:rPr lang="ru-RU" sz="2000" dirty="0">
                <a:latin typeface="Century" panose="02040604050505020304" pitchFamily="18" charset="0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0"/>
            <a:ext cx="5237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Материалы и методы исследования.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285728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1.Социологическое исследование. </a:t>
            </a:r>
          </a:p>
          <a:p>
            <a:pPr algn="r"/>
            <a:r>
              <a:rPr lang="ru-RU" sz="2000" b="1" u="sng" dirty="0" smtClean="0">
                <a:latin typeface="Georgia" panose="02040502050405020303" pitchFamily="18" charset="0"/>
              </a:rPr>
              <a:t>Анкетирование №2: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0"/>
            <a:ext cx="5237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Материалы и методы исследования.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6" y="1268760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Задача № 2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узнать, влияет ли шум на общее психологическое состояние учеников и учителей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Анкета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№2 </a:t>
            </a:r>
          </a:p>
          <a:p>
            <a:r>
              <a:rPr lang="ru-RU" sz="2400" dirty="0">
                <a:latin typeface="Georgia" panose="02040502050405020303" pitchFamily="18" charset="0"/>
              </a:rPr>
              <a:t>Как влияет шум на ваше состояние (нужное подчеркнуть, при необходимости  добавить свое мнение):</a:t>
            </a:r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>1)Ухудшается настроение;</a:t>
            </a:r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>2)Ухудшается сосредоточенность;</a:t>
            </a:r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>3) Повышается раздражительность;</a:t>
            </a:r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>4) Наблюдается общая слабость;</a:t>
            </a:r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>5) Снижается работоспособность;</a:t>
            </a:r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>6) Наступает быстрое утомление;</a:t>
            </a:r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>7) Другое.</a:t>
            </a:r>
            <a:endParaRPr lang="ru-RU" sz="2400" dirty="0">
              <a:effectLst/>
              <a:latin typeface="Georgia" panose="02040502050405020303" pitchFamily="18" charset="0"/>
            </a:endParaRPr>
          </a:p>
        </p:txBody>
      </p:sp>
      <p:pic>
        <p:nvPicPr>
          <p:cNvPr id="1026" name="Picture 2" descr="http://pupils.ru/upload/pupils/information_system_70/1/1/6/6/6/item_116666/information_items_116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38" y="3789040"/>
            <a:ext cx="2781856" cy="2781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7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49425368"/>
              </p:ext>
            </p:extLst>
          </p:nvPr>
        </p:nvGraphicFramePr>
        <p:xfrm>
          <a:off x="428596" y="357166"/>
          <a:ext cx="850112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28794" y="0"/>
            <a:ext cx="6036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Georgia" panose="02040502050405020303" pitchFamily="18" charset="0"/>
              </a:rPr>
              <a:t>Результаты анкетирования №2: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3429000"/>
            <a:ext cx="8858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2.Экспериментальное исследование по измерению шума на территории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школы.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14282" y="4572008"/>
            <a:ext cx="45720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сследование № 1.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cs typeface="Times New Roman" pitchFamily="18" charset="0"/>
              </a:rPr>
              <a:t>Измерение шума специальным прибором.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Оборудование: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 шумомер-анализатор спектра, виброметр портативный Октава-110А-ЭКО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7" name="Picture 2" descr="F:\фото\WP_00076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5" t="9047" r="19250" b="28413"/>
          <a:stretch/>
        </p:blipFill>
        <p:spPr bwMode="auto">
          <a:xfrm>
            <a:off x="4786314" y="3911813"/>
            <a:ext cx="2286016" cy="2838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:\фото\WP_00076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4" r="25461" b="7840"/>
          <a:stretch/>
        </p:blipFill>
        <p:spPr bwMode="auto">
          <a:xfrm>
            <a:off x="7286644" y="3857628"/>
            <a:ext cx="1571636" cy="2920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8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3629" y="231032"/>
            <a:ext cx="361226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Исследование № 2.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cs typeface="Times New Roman" pitchFamily="18" charset="0"/>
              </a:rPr>
              <a:t>Измерение шума мобильным устройством.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Оборудование: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устройство с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платформой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Android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программа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glSound2.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073507" y="3932802"/>
            <a:ext cx="385621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Исследование №3.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Измерение шумового загрязнения школы при помощи автономного робота.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Оборудование: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набор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Лего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NXT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 из которого собрали автономного робота.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 </a:t>
            </a:r>
          </a:p>
        </p:txBody>
      </p:sp>
      <p:pic>
        <p:nvPicPr>
          <p:cNvPr id="5" name="Picture 5" descr="F:\фото\WP_0007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3644" b="10475"/>
          <a:stretch/>
        </p:blipFill>
        <p:spPr bwMode="auto">
          <a:xfrm>
            <a:off x="2771800" y="711775"/>
            <a:ext cx="2842701" cy="2073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Documents and Settings\Admin\Local Settings\Temp\Rar$DIa0.250\Screenshot_2016-01-20-09-54-3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249448"/>
            <a:ext cx="1549787" cy="2630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Documents and Settings\Admin\Local Settings\Temp\Rar$DIa0.864\Screenshot_2016-01-20-09-54-5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9558" y="151344"/>
            <a:ext cx="1440160" cy="2444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OK\Desktop\фотки\IMG_85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31194"/>
            <a:ext cx="2123082" cy="3170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OK\Desktop\фотки\IMG_857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7" t="14023" r="11315" b="13176"/>
          <a:stretch/>
        </p:blipFill>
        <p:spPr bwMode="auto">
          <a:xfrm>
            <a:off x="2644434" y="3448707"/>
            <a:ext cx="2137440" cy="315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7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07125" y="116632"/>
            <a:ext cx="8643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Создание «шумовой карты» МКОУ Аннинская СОШ № 3»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11" name="Рисунок 10" descr="C:\Documents and Settings\Admin\Мои документы\Downloads\Шумовая карта школы 1 этаж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856" y="947629"/>
            <a:ext cx="6111344" cy="2841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Documents and Settings\Admin\Мои документы\Downloads\шумовая карта школы 2 этаж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475" y="3933056"/>
            <a:ext cx="6120680" cy="2697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886</Words>
  <Application>Microsoft Office PowerPoint</Application>
  <PresentationFormat>Экран (4:3)</PresentationFormat>
  <Paragraphs>116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OK</cp:lastModifiedBy>
  <cp:revision>69</cp:revision>
  <dcterms:created xsi:type="dcterms:W3CDTF">2013-07-10T15:03:44Z</dcterms:created>
  <dcterms:modified xsi:type="dcterms:W3CDTF">2016-03-25T19:04:04Z</dcterms:modified>
</cp:coreProperties>
</file>