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75" r:id="rId3"/>
    <p:sldId id="276" r:id="rId4"/>
    <p:sldId id="269" r:id="rId5"/>
    <p:sldId id="277" r:id="rId6"/>
    <p:sldId id="278" r:id="rId7"/>
    <p:sldId id="258" r:id="rId8"/>
    <p:sldId id="279" r:id="rId9"/>
    <p:sldId id="280" r:id="rId10"/>
    <p:sldId id="281" r:id="rId11"/>
    <p:sldId id="282" r:id="rId12"/>
    <p:sldId id="283" r:id="rId13"/>
    <p:sldId id="285" r:id="rId14"/>
    <p:sldId id="284" r:id="rId15"/>
    <p:sldId id="286" r:id="rId16"/>
    <p:sldId id="264" r:id="rId17"/>
    <p:sldId id="287" r:id="rId18"/>
    <p:sldId id="288" r:id="rId19"/>
    <p:sldId id="289" r:id="rId20"/>
    <p:sldId id="290" r:id="rId21"/>
    <p:sldId id="291" r:id="rId22"/>
    <p:sldId id="292" r:id="rId23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6DDE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426" y="-96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2946" y="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CBDACDC-6E63-4272-B3AC-CCF5CA6029F9}" type="datetime1">
              <a:rPr lang="ru-RU" smtClean="0"/>
              <a:pPr rtl="0"/>
              <a:t>15.02.2017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379994-B797-4915-BB7A-12D6CEBDCA03}" type="datetime1">
              <a:rPr lang="ru-RU" smtClean="0"/>
              <a:pPr rtl="0"/>
              <a:t>15.02.2017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865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pPr rtl="0"/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05613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pPr rtl="0"/>
              <a:t>16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38885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C10C6A-66F6-4656-BD5A-C787A1F83051}" type="datetime1">
              <a:rPr lang="ru-RU" smtClean="0"/>
              <a:pPr rtl="0"/>
              <a:t>15.02.2017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8CAEA8-596E-4ADA-B5C6-8A4218D28579}" type="datetime1">
              <a:rPr lang="ru-RU" smtClean="0"/>
              <a:pPr rtl="0"/>
              <a:t>15.02.2017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9CDD9C-ADF0-4A8E-89D7-BECA34527CD0}" type="datetime1">
              <a:rPr lang="ru-RU" smtClean="0"/>
              <a:pPr rtl="0"/>
              <a:t>15.02.2017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B38E33-CD8D-468C-AC4D-8EE3547B20B6}" type="datetime1">
              <a:rPr lang="ru-RU" smtClean="0"/>
              <a:pPr rtl="0"/>
              <a:t>15.02.2017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 rtl="0">
              <a:defRPr sz="6600" b="0" i="0" cap="none" baseline="0"/>
            </a:lvl1pPr>
          </a:lstStyle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9BE440-AB8F-40F9-B469-1A59D2545CD3}" type="datetime1">
              <a:rPr lang="ru-RU" smtClean="0"/>
              <a:pPr rtl="0"/>
              <a:t>15.02.2017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3F9309-2CCA-4BCE-9CC0-3EE77B52DCAB}" type="datetime1">
              <a:rPr lang="ru-RU" smtClean="0"/>
              <a:pPr rtl="0"/>
              <a:t>15.02.2017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18821A-9448-46F0-B6E1-E60F48BE7F0B}" type="datetime1">
              <a:rPr lang="ru-RU" smtClean="0"/>
              <a:pPr rtl="0"/>
              <a:t>15.02.2017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544A87-C71B-4A39-B170-2D8A98D13A99}" type="datetime1">
              <a:rPr lang="ru-RU" smtClean="0"/>
              <a:pPr rtl="0"/>
              <a:t>15.02.2017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47BFD6-90C6-43D7-BD59-197B56E94537}" type="datetime1">
              <a:rPr lang="ru-RU" smtClean="0"/>
              <a:pPr rtl="0"/>
              <a:t>15.02.2017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Замещающий текст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Объект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8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861E71-FD8E-41DA-B28B-6587873E4DD2}" type="datetime1">
              <a:rPr lang="ru-RU" smtClean="0"/>
              <a:pPr rtl="0"/>
              <a:t>15.02.2017</a:t>
            </a:fld>
            <a:endParaRPr lang="ru-RU" dirty="0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Замещающий текст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pic>
        <p:nvPicPr>
          <p:cNvPr id="9" name="Рисунок 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5" rtl="0"/>
            <a:r>
              <a:rPr lang="ru-RU" dirty="0" smtClean="0"/>
              <a:t>Шестой уровень</a:t>
            </a:r>
          </a:p>
          <a:p>
            <a:pPr lvl="6" rtl="0"/>
            <a:r>
              <a:rPr lang="ru-RU" dirty="0" smtClean="0"/>
              <a:t>Седьмой уровень</a:t>
            </a:r>
          </a:p>
          <a:p>
            <a:pPr lvl="7" rtl="0"/>
            <a:r>
              <a:rPr lang="ru-RU" dirty="0" smtClean="0"/>
              <a:t>Восьмой уровень</a:t>
            </a:r>
          </a:p>
          <a:p>
            <a:pPr lvl="8" rtl="0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EFE7F42-9E58-4B67-8DDA-E2C75A491C90}" type="datetime1">
              <a:rPr lang="ru-RU" smtClean="0"/>
              <a:pPr rtl="0"/>
              <a:t>15.02.2017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ok.ru/video/251405144461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detionline.com/" TargetMode="Externa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1804" y="1556792"/>
            <a:ext cx="11233248" cy="2353072"/>
          </a:xfrm>
        </p:spPr>
        <p:txBody>
          <a:bodyPr rtlCol="0"/>
          <a:lstStyle/>
          <a:p>
            <a:pPr algn="ctr"/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"Правила безопасности и этика в Интернете для детей и подростков"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01924" y="188640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Родительское собрание</a:t>
            </a:r>
          </a:p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smtClean="0"/>
              <a:t>для родителей учащихся 5 класса </a:t>
            </a:r>
            <a:endParaRPr lang="ru-RU" sz="4000" dirty="0"/>
          </a:p>
        </p:txBody>
      </p:sp>
      <p:pic>
        <p:nvPicPr>
          <p:cNvPr id="23554" name="Picture 2" descr="http://beloyarka45.ucoz.ru/graffiti/bezopasnost-detej-v-internete.jpg"/>
          <p:cNvPicPr>
            <a:picLocks noChangeAspect="1" noChangeArrowheads="1"/>
          </p:cNvPicPr>
          <p:nvPr/>
        </p:nvPicPr>
        <p:blipFill>
          <a:blip r:embed="rId3" cstate="print"/>
          <a:srcRect l="5512" t="38849" b="8651"/>
          <a:stretch>
            <a:fillRect/>
          </a:stretch>
        </p:blipFill>
        <p:spPr bwMode="auto">
          <a:xfrm>
            <a:off x="2782044" y="3933056"/>
            <a:ext cx="6336704" cy="2640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772" y="0"/>
            <a:ext cx="1133152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НА ЧТО СЛЕДУЕТ ОБРАТИТЬ ВНИМАНИЕ: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1. Ребёнок не высыпается, даже если рано ложится спать - проследите, спит ли он в ранние утренние часы. </a:t>
            </a:r>
            <a:br>
              <a:rPr lang="ru-RU" sz="2800" dirty="0" smtClean="0"/>
            </a:br>
            <a:r>
              <a:rPr lang="ru-RU" sz="2800" dirty="0" smtClean="0"/>
              <a:t>2. Рисует китов, бабочек, единорогов. </a:t>
            </a:r>
            <a:br>
              <a:rPr lang="ru-RU" sz="2800" dirty="0" smtClean="0"/>
            </a:br>
            <a:r>
              <a:rPr lang="ru-RU" sz="2800" dirty="0" smtClean="0"/>
              <a:t>3. Состоит в группах, содержащих в названии следующее: "Киты плывут вверх", "Разбуди меня в 4.20", f57, f58, "</a:t>
            </a:r>
            <a:r>
              <a:rPr lang="ru-RU" sz="2800" dirty="0" err="1" smtClean="0"/>
              <a:t>Тихийдом</a:t>
            </a:r>
            <a:r>
              <a:rPr lang="ru-RU" sz="2800" dirty="0" smtClean="0"/>
              <a:t>", "</a:t>
            </a:r>
            <a:r>
              <a:rPr lang="ru-RU" sz="2800" dirty="0" err="1" smtClean="0"/>
              <a:t>Рина</a:t>
            </a:r>
            <a:r>
              <a:rPr lang="ru-RU" sz="2800" dirty="0" smtClean="0"/>
              <a:t> ", "</a:t>
            </a:r>
            <a:r>
              <a:rPr lang="ru-RU" sz="2800" dirty="0" err="1" smtClean="0"/>
              <a:t>Ня</a:t>
            </a:r>
            <a:r>
              <a:rPr lang="ru-RU" sz="2800" dirty="0" smtClean="0"/>
              <a:t> пока", "Море китов", "50 дней до моего..." </a:t>
            </a:r>
            <a:r>
              <a:rPr lang="ru-RU" sz="2800" dirty="0" err="1" smtClean="0"/>
              <a:t>хэштеги</a:t>
            </a:r>
            <a:r>
              <a:rPr lang="ru-RU" sz="2800" dirty="0" smtClean="0"/>
              <a:t> : дом китов, млечный путь, 150звёзд, ff33, d28, хочу в игру. </a:t>
            </a:r>
            <a:br>
              <a:rPr lang="ru-RU" sz="2800" dirty="0" smtClean="0"/>
            </a:br>
            <a:r>
              <a:rPr lang="ru-RU" sz="2800" dirty="0" smtClean="0"/>
              <a:t>4. Закрыл в Контакте доступ к подробной информации, в переписке с друзьями (на личной стене) есть фразы "разбуди меня в 4.20", "я в игре". И совсем уж страшно, если на стене появляются цифры, начиная от 50 и меньше. </a:t>
            </a:r>
            <a:br>
              <a:rPr lang="ru-RU" sz="2800" dirty="0" smtClean="0"/>
            </a:br>
            <a:r>
              <a:rPr lang="ru-RU" sz="2800" dirty="0" smtClean="0"/>
              <a:t>5. Переписывается в </a:t>
            </a:r>
            <a:r>
              <a:rPr lang="ru-RU" sz="2800" dirty="0" err="1" smtClean="0"/>
              <a:t>вайбере</a:t>
            </a:r>
            <a:r>
              <a:rPr lang="ru-RU" sz="2800" dirty="0" smtClean="0"/>
              <a:t> (и др. </a:t>
            </a:r>
            <a:r>
              <a:rPr lang="ru-RU" sz="2800" dirty="0" err="1" smtClean="0"/>
              <a:t>мессенджерах</a:t>
            </a:r>
            <a:r>
              <a:rPr lang="ru-RU" sz="2800" dirty="0" smtClean="0"/>
              <a:t>) с незнакомыми людьми, которые дают странные распоряжения.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94012" y="6021288"/>
            <a:ext cx="69397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hlinkClick r:id="rId2"/>
              </a:rPr>
              <a:t>https://</a:t>
            </a:r>
            <a:r>
              <a:rPr lang="en-US" sz="3600" dirty="0" smtClean="0">
                <a:hlinkClick r:id="rId2"/>
              </a:rPr>
              <a:t>ok.ru/video/251405144461</a:t>
            </a: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756" y="260648"/>
            <a:ext cx="1173730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ПОДОЗРИТЕЛЬНЫЕ </a:t>
            </a:r>
            <a:r>
              <a:rPr lang="ru-RU" sz="2800" b="1" dirty="0" err="1" smtClean="0"/>
              <a:t>ХЕШ-теги</a:t>
            </a:r>
            <a:r>
              <a:rPr lang="ru-RU" sz="2800" b="1" dirty="0" smtClean="0"/>
              <a:t>:</a:t>
            </a:r>
            <a:r>
              <a:rPr lang="ru-RU" sz="28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#f53 #f57 #f58 #d28 #море китов #тихий дом #хочу в игру #млечный путь </a:t>
            </a:r>
            <a:r>
              <a:rPr lang="ru-RU" sz="2400" dirty="0" smtClean="0">
                <a:solidFill>
                  <a:srgbClr val="C00000"/>
                </a:solidFill>
              </a:rPr>
              <a:t>Пройдите по </a:t>
            </a:r>
            <a:r>
              <a:rPr lang="ru-RU" sz="2400" dirty="0" err="1" smtClean="0">
                <a:solidFill>
                  <a:srgbClr val="C00000"/>
                </a:solidFill>
              </a:rPr>
              <a:t>хеш-тегам</a:t>
            </a:r>
            <a:r>
              <a:rPr lang="ru-RU" sz="2400" dirty="0" smtClean="0">
                <a:solidFill>
                  <a:srgbClr val="C00000"/>
                </a:solidFill>
              </a:rPr>
              <a:t> и волосы дыбом встанут!!!!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sz="2000" b="1" dirty="0" smtClean="0"/>
              <a:t>В РАЗГАРЕ ИНФОРМАЦИОННАЯ СУИЦИДАЛЬНАЯ ВОЙНА ПРОТИВ НАШИХ ДЕТЕЙ</a:t>
            </a:r>
            <a:r>
              <a:rPr lang="ru-RU" sz="1600" dirty="0" smtClean="0"/>
              <a:t>: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Дети покончившие с жизнью с 3 ноября по 1 декабря 2016: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20053" t="22611" r="47421" b="3822"/>
          <a:stretch>
            <a:fillRect/>
          </a:stretch>
        </p:blipFill>
        <p:spPr bwMode="auto">
          <a:xfrm>
            <a:off x="117748" y="1988840"/>
            <a:ext cx="496855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 descr="О группах смерти и подростковых суицидах"/>
          <p:cNvPicPr>
            <a:picLocks noChangeAspect="1" noChangeArrowheads="1"/>
          </p:cNvPicPr>
          <p:nvPr/>
        </p:nvPicPr>
        <p:blipFill>
          <a:blip r:embed="rId3" cstate="print"/>
          <a:srcRect r="2222" b="13158"/>
          <a:stretch>
            <a:fillRect/>
          </a:stretch>
        </p:blipFill>
        <p:spPr bwMode="auto">
          <a:xfrm>
            <a:off x="4654252" y="2204864"/>
            <a:ext cx="7102525" cy="43583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764" y="188640"/>
            <a:ext cx="117373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Идут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с большими запросами родители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 сожалению…</a:t>
            </a:r>
            <a:r>
              <a:rPr lang="ru-RU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НО……………………!!!!!!!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Когда видят порезы на руках, или попытки суицида случаются, когда все слишком становится очевидно и страшно...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Попадают в эти группы дети и подростки не случайно - во всех случаях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дети внутренне крайне неблагополучны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Неблагоприятная семейная обстановка, проблемы в отношениях с родителями, сверстниками, учителями, насилие (в том числе и сексуальное!), чувство одиночества, ненужности, безысходности.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Группы смерти, это не причина - это СЛЕДСТВИЕ! Крайняя степень не только подросткового отчаяния, но, и: чувства принадлежности к определенной группе, контроля - "хоть что то я могу контролировать, например свою смерть! ", мести родителям, отчаянная попытка привлечь внимание и стать кому то интересным, и много еще чего...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56" y="764704"/>
            <a:ext cx="4222204" cy="192405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Разработка рекомендаций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46082" name="Picture 2" descr="http://www.musbir.ru/data/upload/roditeli_1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490" r="6490"/>
          <a:stretch>
            <a:fillRect/>
          </a:stretch>
        </p:blipFill>
        <p:spPr bwMode="auto">
          <a:xfrm>
            <a:off x="5374332" y="620688"/>
            <a:ext cx="6010084" cy="5309234"/>
          </a:xfrm>
          <a:prstGeom prst="rect">
            <a:avLst/>
          </a:prstGeom>
          <a:noFill/>
        </p:spPr>
      </p:pic>
      <p:pic>
        <p:nvPicPr>
          <p:cNvPr id="46084" name="Picture 4" descr="http://semicwetik39.ucoz.ru/KARTINKI/3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780" y="2924944"/>
            <a:ext cx="3665271" cy="31683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1052736"/>
            <a:ext cx="1093385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Несколько рекомендаций, как сделать посещение Интернета для детей полностью безопасным.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Десять фактов, которые нужно сообщить детям ради безопасности в Интернете: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9757" y="1916832"/>
            <a:ext cx="119990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/>
              <a:t>1. Поощряйте детей делиться с вами их опытом в Интернете. Посещайте Сеть вместе с детьми.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2. Научите детей доверять интуиции. Если их в Интернете что–либо беспокоит, им следует сообщить об этом вам.</a:t>
            </a:r>
            <a:br>
              <a:rPr lang="ru-RU" sz="2400" dirty="0" smtClean="0"/>
            </a:br>
            <a:r>
              <a:rPr lang="ru-RU" sz="2400" u="sng" dirty="0" smtClean="0"/>
              <a:t>3. Если дети общаются в чатах, используют программы мгновенного обмена сообщениями, играют или занимаются чем–то иным, требующим регистрационного имени, помогите ребенку его выбрать и убедитесь, что оно не содержит никакой личной информации.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4. Настаивайте на том, чтобы дети никогда не выдавали своего адреса, номера телефона или другой личной информации, например, места учебы или любимого места для прогулки.</a:t>
            </a:r>
            <a:br>
              <a:rPr lang="ru-RU" sz="2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1764" y="197346"/>
            <a:ext cx="116652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5. Объясните детям, что разница между правильным и неправильным одинакова: как в и Интернете, так и в реальной жизни.</a:t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C00000"/>
                </a:solidFill>
              </a:rPr>
              <a:t>6. Научите детей уважать других в Интернете. Убедитесь, что они знают о том, что правила хорошего поведения действуют везде — даже в виртуальном мире.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u="sng" dirty="0" smtClean="0"/>
              <a:t>7. Настаивайте, чтобы дети уважали собственность других в Интернете. Объясните, что незаконное копирование чужой работы — музыки, компьютерных игр и других программ — является кражей.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8. Скажите детям, что им никогда не следует встречаться с друзьями из Интернета. Объясните, что эти люди могут оказаться совсем не теми, за кого себя выдают.</a:t>
            </a:r>
            <a:br>
              <a:rPr lang="ru-RU" sz="2400" dirty="0" smtClean="0"/>
            </a:br>
            <a:r>
              <a:rPr lang="ru-RU" sz="2400" u="sng" dirty="0" smtClean="0"/>
              <a:t>9. Скажите детям, что не все, что они читают или видят в Интернете, — правда. Приучите их спрашивать вас, если они не уверены.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10. Контролируйте деятельность детей в Интернете с помощью современных программ. Они помогут отфильтровать вредное содержимое, выяснить, какие сайты посещает ребенок и что он делает на них.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772" y="2590800"/>
            <a:ext cx="3960439" cy="1924050"/>
          </a:xfrm>
        </p:spPr>
        <p:txBody>
          <a:bodyPr rtlCol="0">
            <a:normAutofit fontScale="90000"/>
          </a:bodyPr>
          <a:lstStyle/>
          <a:p>
            <a:r>
              <a:rPr lang="ru-RU" b="1" dirty="0" smtClean="0"/>
              <a:t>В каком возрасте следует разрешить детям посещение Интернета?</a:t>
            </a:r>
            <a:endParaRPr lang="ru-RU" dirty="0"/>
          </a:p>
        </p:txBody>
      </p:sp>
      <p:sp>
        <p:nvSpPr>
          <p:cNvPr id="6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/>
      </p:sp>
      <p:pic>
        <p:nvPicPr>
          <p:cNvPr id="3074" name="Picture 2" descr="https://ds02.infourok.ru/uploads/ex/0034/0007a153-2edfdd10/hello_html_7976babe.jpg"/>
          <p:cNvPicPr>
            <a:picLocks noChangeAspect="1" noChangeArrowheads="1"/>
          </p:cNvPicPr>
          <p:nvPr/>
        </p:nvPicPr>
        <p:blipFill>
          <a:blip r:embed="rId3" cstate="print"/>
          <a:srcRect l="4464"/>
          <a:stretch>
            <a:fillRect/>
          </a:stretch>
        </p:blipFill>
        <p:spPr bwMode="auto">
          <a:xfrm>
            <a:off x="5446340" y="764704"/>
            <a:ext cx="6164960" cy="54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700867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3772" y="692696"/>
            <a:ext cx="58326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Дети уже в возрасте семи лет могут пользоваться Интернетом в школе, поэтому, скорее всего, захотят иметь в доступ в Сеть и дома. В возрасте 10-16 лет родителям часто уже весьма сложно контролировать своих детей, так как об Интернет они уже знают значительно больше своих родителей. </a:t>
            </a:r>
            <a:endParaRPr lang="ru-RU" sz="2800" dirty="0"/>
          </a:p>
        </p:txBody>
      </p:sp>
      <p:pic>
        <p:nvPicPr>
          <p:cNvPr id="50178" name="Picture 2" descr="http://dev.krylatskoe.com/wp-content/uploads/2016/05/1429709654_937062204.jpg"/>
          <p:cNvPicPr>
            <a:picLocks noChangeAspect="1" noChangeArrowheads="1"/>
          </p:cNvPicPr>
          <p:nvPr/>
        </p:nvPicPr>
        <p:blipFill>
          <a:blip r:embed="rId2" cstate="print"/>
          <a:srcRect b="11130"/>
          <a:stretch>
            <a:fillRect/>
          </a:stretch>
        </p:blipFill>
        <p:spPr bwMode="auto">
          <a:xfrm>
            <a:off x="5878388" y="3789040"/>
            <a:ext cx="4608512" cy="2858871"/>
          </a:xfrm>
          <a:prstGeom prst="rect">
            <a:avLst/>
          </a:prstGeom>
          <a:noFill/>
        </p:spPr>
      </p:pic>
      <p:pic>
        <p:nvPicPr>
          <p:cNvPr id="50180" name="Picture 4" descr="http://privetstudent.com/uploads/posts/2013-12/1386066848_slayd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8468" y="0"/>
            <a:ext cx="4896544" cy="367240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5798" t="23113" r="66332" b="9857"/>
          <a:stretch>
            <a:fillRect/>
          </a:stretch>
        </p:blipFill>
        <p:spPr bwMode="auto">
          <a:xfrm>
            <a:off x="405780" y="188640"/>
            <a:ext cx="5328592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 l="35905" t="19811" r="34745" b="6132"/>
          <a:stretch>
            <a:fillRect/>
          </a:stretch>
        </p:blipFill>
        <p:spPr bwMode="auto">
          <a:xfrm>
            <a:off x="6094412" y="116632"/>
            <a:ext cx="5328592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57" y="2590800"/>
            <a:ext cx="3923456" cy="192405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Какими внутрисемейными правилами следует руководствоваться при использовании Интернета?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4274" name="Picture 2" descr="http://kazac.yarono.ru/wp-content/uploads/2016/03/71385207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7550" r="755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myshared.ru/6/531927/slide_24.jpg"/>
          <p:cNvPicPr>
            <a:picLocks noChangeAspect="1" noChangeArrowheads="1"/>
          </p:cNvPicPr>
          <p:nvPr/>
        </p:nvPicPr>
        <p:blipFill>
          <a:blip r:embed="rId2" cstate="print"/>
          <a:srcRect t="4599" b="8651"/>
          <a:stretch>
            <a:fillRect/>
          </a:stretch>
        </p:blipFill>
        <p:spPr bwMode="auto">
          <a:xfrm>
            <a:off x="1485900" y="260648"/>
            <a:ext cx="9144000" cy="59492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17748" y="548680"/>
            <a:ext cx="1180931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Выработайте вместе с детьми соглашение по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использованию Интернета.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нем должны быть описаны права и обязанности для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каждого члена семьи.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также четко сформулированы следующие пункты: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33333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Какие сайты могут посещать дети и что им разрешается там делать.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Сколько времени ваши дети могут проводить в Интернете.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Что делать, если что-нибудь вызывает у ваших детей ощущение дискомфорта.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Как защитить личные данные.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Как следить за безопасностью.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Как вести себя вежливо и корректно.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Как пользоваться службами чатов, группами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новостей и мгновенными сообщениями.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3" name="Picture 5" descr="http://s3.gallery.aystatic.by/650/454/321/5014/5014321454_0.jpg"/>
          <p:cNvPicPr>
            <a:picLocks noChangeAspect="1" noChangeArrowheads="1"/>
          </p:cNvPicPr>
          <p:nvPr/>
        </p:nvPicPr>
        <p:blipFill>
          <a:blip r:embed="rId2" cstate="print"/>
          <a:srcRect l="5478" t="5615" r="5501" b="6875"/>
          <a:stretch>
            <a:fillRect/>
          </a:stretch>
        </p:blipFill>
        <p:spPr bwMode="auto">
          <a:xfrm>
            <a:off x="1197868" y="116632"/>
            <a:ext cx="3024336" cy="3350034"/>
          </a:xfrm>
          <a:prstGeom prst="rect">
            <a:avLst/>
          </a:prstGeom>
          <a:noFill/>
        </p:spPr>
      </p:pic>
      <p:pic>
        <p:nvPicPr>
          <p:cNvPr id="5" name="Picture 3" descr="http://divimir.ru/wp-content/uploads/sites/4/cache/images/2017/02/2016_06_28_-%D1%81%D1%82%D0%B0%D1%82%D1%8C%D1%8F-2-%E2%80%94-%D0%BA%D0%BE%D0%BF%D0%B8%D1%8F/2016_06_28_-%D1%81%D1%82%D0%B0%D1%82%D1%8C%D1%8F-2-%E2%80%94-%D0%BA%D0%BE%D0%BF%D0%B8%D1%8F-2692207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0556" y="4725144"/>
            <a:ext cx="4032448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788" y="692696"/>
            <a:ext cx="3276599" cy="1924050"/>
          </a:xfrm>
        </p:spPr>
        <p:txBody>
          <a:bodyPr>
            <a:normAutofit/>
          </a:bodyPr>
          <a:lstStyle/>
          <a:p>
            <a:r>
              <a:rPr lang="ru-RU" b="1" dirty="0" smtClean="0"/>
              <a:t>ОБРАТИТЕ ВНИМАНИЕ!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5086300" y="980728"/>
            <a:ext cx="662473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вы обеспокоены безопасностью ребенка при его работе в Интернете или при использовании мобильной связи: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ребенок подвергся опасности или стал жертвой сетевых преследователей и мошенников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братитесь на линию помощи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73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«Дети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873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онлайн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73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Эксперты помогут решить проблему, а также проконсультируют по вопросу безопасного использования детьми мобильной связи и Интернет.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Позвоните по телефону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8-800-25-000-15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(звонок по России бесплатный, прием звонков осуществляется по рабочим дням 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9-00 до 18-00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мск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 направьте Ваше письмо по адресу: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helpline@detionline.com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9" name="Picture 3" descr="https://im3-tub-ru.yandex.net/i?id=93bc70e2aafab303b52042cf46659a9a&amp;n=33&amp;h=215&amp;w=266"/>
          <p:cNvPicPr>
            <a:picLocks noChangeAspect="1" noChangeArrowheads="1"/>
          </p:cNvPicPr>
          <p:nvPr/>
        </p:nvPicPr>
        <p:blipFill>
          <a:blip r:embed="rId3" cstate="print"/>
          <a:srcRect b="8578"/>
          <a:stretch>
            <a:fillRect/>
          </a:stretch>
        </p:blipFill>
        <p:spPr bwMode="auto">
          <a:xfrm>
            <a:off x="87997" y="2420888"/>
            <a:ext cx="4206216" cy="310812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48" y="2590800"/>
            <a:ext cx="3995465" cy="192405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решения родительского собрания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5158308" y="1339607"/>
            <a:ext cx="633670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Всем родителям задуматься о собственной роли и ответственности за безопасность детей в сети интернет.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Поддержать положительный опыт семейного пользования интернетом.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Использовать правила безопасности при работе с интернетом и детскими браузерами.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Изучить дома с </a:t>
            </a: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детьми правилах</a:t>
            </a:r>
            <a:r>
              <a:rPr kumimoji="0" lang="ru-RU" sz="28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общения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Интернете.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9756" y="908720"/>
            <a:ext cx="4608512" cy="5262979"/>
          </a:xfrm>
          <a:prstGeom prst="rect">
            <a:avLst/>
          </a:prstGeom>
          <a:solidFill>
            <a:srgbClr val="86DDE6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ru-RU" sz="2800" dirty="0" smtClean="0"/>
              <a:t>-Интернет общение в жизни ребенка — это хорошо или плохо?</a:t>
            </a:r>
          </a:p>
          <a:p>
            <a:r>
              <a:rPr lang="ru-RU" sz="2800" dirty="0" smtClean="0"/>
              <a:t>-Сколько и как должен общаться ребенок в Интернете? </a:t>
            </a:r>
          </a:p>
          <a:p>
            <a:r>
              <a:rPr lang="ru-RU" sz="2800" dirty="0" smtClean="0"/>
              <a:t>-Нужно ли ограничивать общение детей в сети? </a:t>
            </a:r>
          </a:p>
          <a:p>
            <a:r>
              <a:rPr lang="ru-RU" sz="2800" dirty="0" smtClean="0"/>
              <a:t>-Важно ли прививать этические понятия ребенку по отношения к общению в Интернете? </a:t>
            </a:r>
            <a:endParaRPr lang="ru-RU" sz="2800" dirty="0"/>
          </a:p>
        </p:txBody>
      </p:sp>
      <p:pic>
        <p:nvPicPr>
          <p:cNvPr id="38914" name="Picture 2" descr="http://ufa-room.ru/uploads/ufa/2014/12/bezopasnyiy-internet-dlya-detey-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9455" r="9455"/>
          <a:stretch>
            <a:fillRect/>
          </a:stretch>
        </p:blipFill>
        <p:spPr bwMode="auto">
          <a:xfrm>
            <a:off x="5158308" y="476672"/>
            <a:ext cx="3585024" cy="3166966"/>
          </a:xfrm>
          <a:prstGeom prst="rect">
            <a:avLst/>
          </a:prstGeom>
          <a:noFill/>
        </p:spPr>
      </p:pic>
      <p:pic>
        <p:nvPicPr>
          <p:cNvPr id="38916" name="Picture 4" descr="http://boombob.ru/img/picture/Jun/30/d2201dce77bf3bc12ebc8b64752ec0ae/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6660" y="3356992"/>
            <a:ext cx="3437339" cy="2913145"/>
          </a:xfrm>
          <a:prstGeom prst="rect">
            <a:avLst/>
          </a:prstGeom>
          <a:noFill/>
        </p:spPr>
      </p:pic>
      <p:pic>
        <p:nvPicPr>
          <p:cNvPr id="38918" name="Picture 6" descr="http://boombob.ru/img/picture/Jun/20/65e6a49257f5e8eea7b956c9cf38b6db/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90756" y="548680"/>
            <a:ext cx="2192093" cy="2394960"/>
          </a:xfrm>
          <a:prstGeom prst="rect">
            <a:avLst/>
          </a:prstGeom>
          <a:noFill/>
        </p:spPr>
      </p:pic>
      <p:pic>
        <p:nvPicPr>
          <p:cNvPr id="38920" name="Picture 8" descr="http://sonyaclub.ru/wp-content/uploads/2014/10/Depositphotos_41369571_s.jpg"/>
          <p:cNvPicPr>
            <a:picLocks noChangeAspect="1" noChangeArrowheads="1"/>
          </p:cNvPicPr>
          <p:nvPr/>
        </p:nvPicPr>
        <p:blipFill>
          <a:blip r:embed="rId5" cstate="print"/>
          <a:srcRect l="5491" t="2974" r="5730" b="11281"/>
          <a:stretch>
            <a:fillRect/>
          </a:stretch>
        </p:blipFill>
        <p:spPr bwMode="auto">
          <a:xfrm>
            <a:off x="5230316" y="4005064"/>
            <a:ext cx="3053689" cy="216024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61764" y="-98230"/>
            <a:ext cx="11737304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Вопросы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аудитории родителей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Чем является компьютер в вашей семье?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Приведите примеры ситуаций из вашей жизни, связанных с положительными и отрицательными эмоциями по поводу использования компьютера.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Что сделаем, чтобы не повторять ежедневно: “Ты опять весь день просидел (а) за компьютером”?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Какую пользу извлекает Ваш ребенок при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использовании сети Интернет?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Какие опасности ждут Вашего ребенка в сети Интернет?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http://kskyamal.ru/wp-content/uploads/2015/06/1422552165.jpeg"/>
          <p:cNvPicPr>
            <a:picLocks noChangeAspect="1" noChangeArrowheads="1"/>
          </p:cNvPicPr>
          <p:nvPr/>
        </p:nvPicPr>
        <p:blipFill>
          <a:blip r:embed="rId3" cstate="print"/>
          <a:srcRect t="10636"/>
          <a:stretch>
            <a:fillRect/>
          </a:stretch>
        </p:blipFill>
        <p:spPr bwMode="auto">
          <a:xfrm>
            <a:off x="7894612" y="4005064"/>
            <a:ext cx="3672408" cy="207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9" name="Picture 5" descr="https://1tulatv.ru/sites/default/files/faq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59583" y="116632"/>
            <a:ext cx="2923461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820" y="116632"/>
            <a:ext cx="10393288" cy="11430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анкетирования детей. 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938" name="Picture 2" descr="http://rbesson.pnzreg.ru/files/bessonovka_pnzreg_ru/novosti2/image_image_16135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0036" y="1556792"/>
            <a:ext cx="6432713" cy="48245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89756" y="-231792"/>
            <a:ext cx="11665297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татистика: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России около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50% детей выходят в Сеть без контроля взрослых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28%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 вышедших в Интернет детей "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селфят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 в поисках "клубнички",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19%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 иногда посещают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порносайты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еще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9%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делают это регулярно;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38%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детей, просматривают страницы о насилии;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16%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 просматривают страницы с расистским содержимым;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26%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 участвуют в чатах о сексе;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14.5%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детей, принявших участие в опросе, назначали встречи с незнакомцами через Интернет,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10%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 них ходили на встречи в одиночку, 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7%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никому не сообщили, что с кем–то встречаются.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3" name="Picture 3" descr="http://4ygla.ru/upload/blog/5a117f63803c86de9cdbc08789731e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0676" y="4149080"/>
            <a:ext cx="3462140" cy="2589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5" name="Picture 5" descr="http://authorstream.s3.amazonaws.com/content/1783310_635023996626037500.jpg"/>
          <p:cNvPicPr>
            <a:picLocks noChangeAspect="1" noChangeArrowheads="1"/>
          </p:cNvPicPr>
          <p:nvPr/>
        </p:nvPicPr>
        <p:blipFill>
          <a:blip r:embed="rId3" cstate="print"/>
          <a:srcRect t="4638" b="36614"/>
          <a:stretch>
            <a:fillRect/>
          </a:stretch>
        </p:blipFill>
        <p:spPr bwMode="auto">
          <a:xfrm>
            <a:off x="2998068" y="4221088"/>
            <a:ext cx="5562228" cy="2450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772" y="332656"/>
            <a:ext cx="9144000" cy="2819400"/>
          </a:xfrm>
        </p:spPr>
        <p:txBody>
          <a:bodyPr rtlCol="0"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же опасности ждут школьника в Интернет-сети?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http://detskoekorolevstvo.ru/files/uploads/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5636" y="2132857"/>
            <a:ext cx="5336172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8731173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89756" y="188640"/>
            <a:ext cx="1137726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Сайты порнографической направленности;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Сайты, разжигающие национальную рознь и расовое неприятие: экстремизм, национализм, фашизм.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Наркотики. Интернет пестрит новостями о так называемой "пользе” употребления марихуаны, рецептами и советами изготовления "зелья”.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Сайты знакомств. Виртуальное общение разрушает способность к общению реальному, "убивает” коммуникативные навыки подростка.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Секты. Виртуальный собеседник не схватит за руку, но ему вполне по силам "проникнуть в мысли” и повлиять на взгляды на мир.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Депрессивные молодежные течения.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Ребенок может поверить, что шрамы – лучшее украшение,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суицид – всего лишь способ избавления от проблем.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7" name="Picture 3" descr="http://yahya.inirumahku.com/wp-content/uploads/2010/06/internet_predators_sized.sized_.jpeg"/>
          <p:cNvPicPr>
            <a:picLocks noChangeAspect="1" noChangeArrowheads="1"/>
          </p:cNvPicPr>
          <p:nvPr/>
        </p:nvPicPr>
        <p:blipFill>
          <a:blip r:embed="rId2" cstate="print"/>
          <a:srcRect t="5670"/>
          <a:stretch>
            <a:fillRect/>
          </a:stretch>
        </p:blipFill>
        <p:spPr bwMode="auto">
          <a:xfrm>
            <a:off x="8614692" y="3429000"/>
            <a:ext cx="3312368" cy="322119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5780" y="0"/>
            <a:ext cx="105400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О группах смерти и подростковых суицидах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3529" y="620688"/>
            <a:ext cx="116652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А вы слышали о новом "тренде" молодежи? Дети "покупают" свою смерть! Приобретая приложение, за ними закрепляется человек, следящим за выполнением заданий, последним этапом игры - является суицид.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4036" name="Picture 4" descr="https://opennov.ru/files/news/323eff245dc48989.jpg"/>
          <p:cNvPicPr>
            <a:picLocks noChangeAspect="1" noChangeArrowheads="1"/>
          </p:cNvPicPr>
          <p:nvPr/>
        </p:nvPicPr>
        <p:blipFill>
          <a:blip r:embed="rId2" cstate="print"/>
          <a:srcRect l="6250" t="16272" r="9375" b="18642"/>
          <a:stretch>
            <a:fillRect/>
          </a:stretch>
        </p:blipFill>
        <p:spPr bwMode="auto">
          <a:xfrm>
            <a:off x="7102524" y="1844824"/>
            <a:ext cx="3888432" cy="144016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30912" t="20015" r="31216" b="23200"/>
          <a:stretch>
            <a:fillRect/>
          </a:stretch>
        </p:blipFill>
        <p:spPr bwMode="auto">
          <a:xfrm>
            <a:off x="405780" y="1844824"/>
            <a:ext cx="640871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 descr="http://nn.by/img/w1500d4/photos/z_2016_05/sinikit1705-be1aa.jpg"/>
          <p:cNvPicPr>
            <a:picLocks noChangeAspect="1" noChangeArrowheads="1"/>
          </p:cNvPicPr>
          <p:nvPr/>
        </p:nvPicPr>
        <p:blipFill>
          <a:blip r:embed="rId4" cstate="print"/>
          <a:srcRect l="9282" t="9225" r="5855" b="7747"/>
          <a:stretch>
            <a:fillRect/>
          </a:stretch>
        </p:blipFill>
        <p:spPr bwMode="auto">
          <a:xfrm>
            <a:off x="7318548" y="3573015"/>
            <a:ext cx="4464496" cy="31390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f02886637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_10793120_TF02886637_TF02886637.potx" id="{73ACD70C-3AB4-47AB-8335-319F4983FF55}" vid="{199FA249-678D-48C7-B7BC-DFDA8EECE67F}"/>
    </a:ext>
  </a:extLst>
</a:theme>
</file>

<file path=ppt/theme/theme2.xml><?xml version="1.0" encoding="utf-8"?>
<a:theme xmlns:a="http://schemas.openxmlformats.org/drawingml/2006/main" name="Тема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tf02886637</Template>
  <TotalTime>154</TotalTime>
  <Words>661</Words>
  <Application>Microsoft Office PowerPoint</Application>
  <PresentationFormat>Произвольный</PresentationFormat>
  <Paragraphs>79</Paragraphs>
  <Slides>22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tf02886637</vt:lpstr>
      <vt:lpstr>"Правила безопасности и этика в Интернете для детей и подростков"</vt:lpstr>
      <vt:lpstr>Слайд 2</vt:lpstr>
      <vt:lpstr>Слайд 3</vt:lpstr>
      <vt:lpstr>Слайд 4</vt:lpstr>
      <vt:lpstr>Результаты анкетирования детей. </vt:lpstr>
      <vt:lpstr>Слайд 6</vt:lpstr>
      <vt:lpstr>Какие же опасности ждут школьника в Интернет-сети? </vt:lpstr>
      <vt:lpstr>Слайд 8</vt:lpstr>
      <vt:lpstr>Слайд 9</vt:lpstr>
      <vt:lpstr>Слайд 10</vt:lpstr>
      <vt:lpstr>Слайд 11</vt:lpstr>
      <vt:lpstr>Слайд 12</vt:lpstr>
      <vt:lpstr>Разработка рекомендаций </vt:lpstr>
      <vt:lpstr>Несколько рекомендаций, как сделать посещение Интернета для детей полностью безопасным.  Десять фактов, которые нужно сообщить детям ради безопасности в Интернете: </vt:lpstr>
      <vt:lpstr>Слайд 15</vt:lpstr>
      <vt:lpstr>В каком возрасте следует разрешить детям посещение Интернета?</vt:lpstr>
      <vt:lpstr>Слайд 17</vt:lpstr>
      <vt:lpstr>Слайд 18</vt:lpstr>
      <vt:lpstr>Какими внутрисемейными правилами следует руководствоваться при использовании Интернета? </vt:lpstr>
      <vt:lpstr>Слайд 20</vt:lpstr>
      <vt:lpstr>ОБРАТИТЕ ВНИМАНИЕ!  </vt:lpstr>
      <vt:lpstr>Проект решения родительского собрания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"Правила безопасности и этика в Интернете для детей и подростков"</dc:title>
  <dc:creator>РЯХОВСКАЯ НВ</dc:creator>
  <cp:lastModifiedBy>Image&amp;Matros ®</cp:lastModifiedBy>
  <cp:revision>17</cp:revision>
  <dcterms:created xsi:type="dcterms:W3CDTF">2017-02-15T18:13:07Z</dcterms:created>
  <dcterms:modified xsi:type="dcterms:W3CDTF">2017-02-15T20:51:39Z</dcterms:modified>
</cp:coreProperties>
</file>